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Times New Roman Bold"/>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47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everyone so now I will be presenting on the topic SEO strategies using WordPress plugins like Yoast or Rank Math.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Schema tells Google what the page is about, allowing it to include ratings or questions in search results, thereby attracting more people to the website.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 two plugins are suitable for every two websites. Before choosing any plugin, test the features and check compatibility. Avoid plugins with rambling options that only slow down the site.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should not ever skip the setup process. Make time to go through every step in the plugin. If configured correctly, the plugin will work in favor of the SEO application.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SEO work requires to check the site on a frequent basis. Keep the plugins updated and fresh, just like the content. If content ceases to be relevant, success in the rankings at one time will fade away.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study shows that an SEO plugin can really make a difference. Just with plain tools, even the smaller firms have a chance to raise their traffic and get in more people.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Plugins can certainly make the life easier. But don't bank on them entirely. A primary focus must always be on user experience. Use only the features that are required and do not overload the pages with keywords or features.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SEO helps people find the website when they look for it on Google. It saves the money from advertisement and pulls more traffic toward the website. In the further slides, I will discuss how WordPress allows SEO to work through some tools.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WordPress supports some aspects of SEO, but the plugins take it to a whole new level. They provide additional tools to the pages to help build faster, easier to read, and easier to get searched. That is why these SEO plugins are so helpful.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Even strong websites could go down in SEO without proper setup. Common issues are slow pages, lacking titles, or outdated plugins. Next, I will look at the way plugins solve these issues.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SEO plugins make things easy for those users who do not know much about coding. They give timely suggestions and tools that can quickly get the website noticed.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Yoast SEO works as a smart assistant for the content. It tells if the writing is clear and SEO-friendly by using straightforward colors in its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Rank Math is powerful but easy to use plugin. It is great for those who want more control. It tracks SEO and works in unison with Google's own tools.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On-page SEO is the powerhouse of content optimization. They guide when writing and show where improvements are needed for ranking and user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tools are there behind the curtain but are nonetheless important. They help a site's proper indexing by the search engine, avoiding errors related to duplicate pages or broken links.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4.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doi.org/10.1109/smart52563.2021.9675311" TargetMode="External"/><Relationship Id="rId3" Type="http://schemas.openxmlformats.org/officeDocument/2006/relationships/image" Target="../media/image8.png"/><Relationship Id="rId7" Type="http://schemas.openxmlformats.org/officeDocument/2006/relationships/image" Target="../media/image27.jpeg"/><Relationship Id="rId12" Type="http://schemas.openxmlformats.org/officeDocument/2006/relationships/hyperlink" Target="https://ieeexplore.ieee.org/abstract/document/10246942"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hyperlink" Target="https://www.google.co.in/books/edition/Technical_SEO_Handbook/PtvfEAAAQBAJ?hl=en&amp;gbpv=0" TargetMode="External"/><Relationship Id="rId5" Type="http://schemas.openxmlformats.org/officeDocument/2006/relationships/image" Target="../media/image1.png"/><Relationship Id="rId10" Type="http://schemas.openxmlformats.org/officeDocument/2006/relationships/hyperlink" Target="https://aaltodoc.aalto.fi/items/360cae01-02c0-4a9b-abef-dd41f1375b51" TargetMode="External"/><Relationship Id="rId4" Type="http://schemas.openxmlformats.org/officeDocument/2006/relationships/image" Target="../media/image9.svg"/><Relationship Id="rId9" Type="http://schemas.openxmlformats.org/officeDocument/2006/relationships/image" Target="../media/image13.svg"/><Relationship Id="rId14" Type="http://schemas.openxmlformats.org/officeDocument/2006/relationships/hyperlink" Target="https://www.google.co.in/books/edition/Effective_SEO_and_Content_Marketing/B4TLDwAAQBAJ?hl=en&amp;gbpv=0"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doi.org/10.1007/978-3-030-99094-7_6" TargetMode="External"/><Relationship Id="rId3" Type="http://schemas.openxmlformats.org/officeDocument/2006/relationships/image" Target="../media/image8.png"/><Relationship Id="rId7" Type="http://schemas.openxmlformats.org/officeDocument/2006/relationships/image" Target="../media/image27.jpeg"/><Relationship Id="rId12" Type="http://schemas.openxmlformats.org/officeDocument/2006/relationships/hyperlink" Target="https://doi.org/10.1002/9781119905202.ch3"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hyperlink" Target="https://doi.org/10.1109/csitss64042.2024.10816778" TargetMode="External"/><Relationship Id="rId5" Type="http://schemas.openxmlformats.org/officeDocument/2006/relationships/image" Target="../media/image1.png"/><Relationship Id="rId10" Type="http://schemas.openxmlformats.org/officeDocument/2006/relationships/hyperlink" Target="https://doi.org/10.1007/978-3-031-59107-5_11" TargetMode="External"/><Relationship Id="rId4" Type="http://schemas.openxmlformats.org/officeDocument/2006/relationships/image" Target="../media/image9.svg"/><Relationship Id="rId9" Type="http://schemas.openxmlformats.org/officeDocument/2006/relationships/image" Target="../media/image13.svg"/><Relationship Id="rId14" Type="http://schemas.openxmlformats.org/officeDocument/2006/relationships/hyperlink" Target="https://doi.org/10.1201/9781003524410-14"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7.svg"/><Relationship Id="rId7"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svg"/><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2.sv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7.sv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054392" y="1053392"/>
            <a:ext cx="10287000" cy="8180216"/>
            <a:chOff x="0" y="0"/>
            <a:chExt cx="43979205" cy="34972236"/>
          </a:xfrm>
        </p:grpSpPr>
        <p:sp>
          <p:nvSpPr>
            <p:cNvPr id="3" name="Freeform 3"/>
            <p:cNvSpPr/>
            <p:nvPr/>
          </p:nvSpPr>
          <p:spPr>
            <a:xfrm>
              <a:off x="0" y="0"/>
              <a:ext cx="43979204" cy="34972237"/>
            </a:xfrm>
            <a:custGeom>
              <a:avLst/>
              <a:gdLst/>
              <a:ahLst/>
              <a:cxnLst/>
              <a:rect l="l" t="t" r="r" b="b"/>
              <a:pathLst>
                <a:path w="43979204" h="34972237">
                  <a:moveTo>
                    <a:pt x="0" y="0"/>
                  </a:moveTo>
                  <a:lnTo>
                    <a:pt x="43979204" y="0"/>
                  </a:lnTo>
                  <a:lnTo>
                    <a:pt x="43979204" y="34972237"/>
                  </a:lnTo>
                  <a:lnTo>
                    <a:pt x="0" y="34972237"/>
                  </a:lnTo>
                  <a:close/>
                </a:path>
              </a:pathLst>
            </a:custGeom>
            <a:solidFill>
              <a:srgbClr val="E9E7E8"/>
            </a:solidFill>
          </p:spPr>
        </p:sp>
      </p:grpSp>
      <p:sp>
        <p:nvSpPr>
          <p:cNvPr id="4" name="Freeform 4"/>
          <p:cNvSpPr/>
          <p:nvPr/>
        </p:nvSpPr>
        <p:spPr>
          <a:xfrm rot="-3522891">
            <a:off x="12826316" y="-1927545"/>
            <a:ext cx="9294228" cy="7365676"/>
          </a:xfrm>
          <a:custGeom>
            <a:avLst/>
            <a:gdLst/>
            <a:ahLst/>
            <a:cxnLst/>
            <a:rect l="l" t="t" r="r" b="b"/>
            <a:pathLst>
              <a:path w="9294228" h="7365676">
                <a:moveTo>
                  <a:pt x="0" y="0"/>
                </a:moveTo>
                <a:lnTo>
                  <a:pt x="9294228" y="0"/>
                </a:lnTo>
                <a:lnTo>
                  <a:pt x="9294228" y="7365675"/>
                </a:lnTo>
                <a:lnTo>
                  <a:pt x="0" y="7365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436369">
            <a:off x="15003997" y="8447039"/>
            <a:ext cx="5549658" cy="4398104"/>
          </a:xfrm>
          <a:custGeom>
            <a:avLst/>
            <a:gdLst/>
            <a:ahLst/>
            <a:cxnLst/>
            <a:rect l="l" t="t" r="r" b="b"/>
            <a:pathLst>
              <a:path w="5549658" h="4398104">
                <a:moveTo>
                  <a:pt x="0" y="0"/>
                </a:moveTo>
                <a:lnTo>
                  <a:pt x="5549658" y="0"/>
                </a:lnTo>
                <a:lnTo>
                  <a:pt x="5549658" y="4398103"/>
                </a:lnTo>
                <a:lnTo>
                  <a:pt x="0" y="4398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8541104" y="2249339"/>
            <a:ext cx="8718196" cy="6110718"/>
            <a:chOff x="0" y="0"/>
            <a:chExt cx="11624261" cy="8147624"/>
          </a:xfrm>
        </p:grpSpPr>
        <p:pic>
          <p:nvPicPr>
            <p:cNvPr id="7" name="Picture 7"/>
            <p:cNvPicPr>
              <a:picLocks noChangeAspect="1"/>
            </p:cNvPicPr>
            <p:nvPr/>
          </p:nvPicPr>
          <p:blipFill>
            <a:blip r:embed="rId7"/>
            <a:srcRect t="899" b="899"/>
            <a:stretch>
              <a:fillRect/>
            </a:stretch>
          </p:blipFill>
          <p:spPr>
            <a:xfrm>
              <a:off x="0" y="0"/>
              <a:ext cx="11624261" cy="8147624"/>
            </a:xfrm>
            <a:prstGeom prst="rect">
              <a:avLst/>
            </a:prstGeom>
          </p:spPr>
        </p:pic>
      </p:grpSp>
      <p:sp>
        <p:nvSpPr>
          <p:cNvPr id="8" name="Freeform 8"/>
          <p:cNvSpPr/>
          <p:nvPr/>
        </p:nvSpPr>
        <p:spPr>
          <a:xfrm>
            <a:off x="7911563" y="-2359508"/>
            <a:ext cx="4856524" cy="4114800"/>
          </a:xfrm>
          <a:custGeom>
            <a:avLst/>
            <a:gdLst/>
            <a:ahLst/>
            <a:cxnLst/>
            <a:rect l="l" t="t" r="r" b="b"/>
            <a:pathLst>
              <a:path w="4856524" h="4114800">
                <a:moveTo>
                  <a:pt x="0" y="0"/>
                </a:moveTo>
                <a:lnTo>
                  <a:pt x="4856523" y="0"/>
                </a:lnTo>
                <a:lnTo>
                  <a:pt x="485652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931270" y="1726717"/>
            <a:ext cx="6305034" cy="3312795"/>
          </a:xfrm>
          <a:prstGeom prst="rect">
            <a:avLst/>
          </a:prstGeom>
        </p:spPr>
        <p:txBody>
          <a:bodyPr lIns="0" tIns="0" rIns="0" bIns="0" rtlCol="0" anchor="t">
            <a:spAutoFit/>
          </a:bodyPr>
          <a:lstStyle/>
          <a:p>
            <a:pPr algn="ctr">
              <a:lnSpc>
                <a:spcPts val="6239"/>
              </a:lnSpc>
            </a:pPr>
            <a:r>
              <a:rPr lang="en-US" sz="5999" b="1">
                <a:solidFill>
                  <a:srgbClr val="000000"/>
                </a:solidFill>
                <a:latin typeface="Times New Roman Bold"/>
                <a:ea typeface="Times New Roman Bold"/>
                <a:cs typeface="Times New Roman Bold"/>
                <a:sym typeface="Times New Roman Bold"/>
              </a:rPr>
              <a:t>SEO STRATEGIES IN WORDPRESS CMS</a:t>
            </a:r>
          </a:p>
        </p:txBody>
      </p:sp>
      <p:sp>
        <p:nvSpPr>
          <p:cNvPr id="10" name="TextBox 10"/>
          <p:cNvSpPr txBox="1"/>
          <p:nvPr/>
        </p:nvSpPr>
        <p:spPr>
          <a:xfrm>
            <a:off x="2007228" y="8676640"/>
            <a:ext cx="1963446" cy="403860"/>
          </a:xfrm>
          <a:prstGeom prst="rect">
            <a:avLst/>
          </a:prstGeom>
        </p:spPr>
        <p:txBody>
          <a:bodyPr lIns="0" tIns="0" rIns="0" bIns="0" rtlCol="0" anchor="t">
            <a:spAutoFit/>
          </a:bodyPr>
          <a:lstStyle/>
          <a:p>
            <a:pPr algn="ctr">
              <a:lnSpc>
                <a:spcPts val="2940"/>
              </a:lnSpc>
            </a:pPr>
            <a:r>
              <a:rPr lang="en-US" sz="2100">
                <a:solidFill>
                  <a:srgbClr val="FFFFFF"/>
                </a:solidFill>
                <a:latin typeface="Times New Roman"/>
                <a:ea typeface="Times New Roman"/>
                <a:cs typeface="Times New Roman"/>
                <a:sym typeface="Times New Roman"/>
              </a:rPr>
              <a:t>Start Slide</a:t>
            </a:r>
          </a:p>
        </p:txBody>
      </p:sp>
      <p:sp>
        <p:nvSpPr>
          <p:cNvPr id="11" name="TextBox 11"/>
          <p:cNvSpPr txBox="1"/>
          <p:nvPr/>
        </p:nvSpPr>
        <p:spPr>
          <a:xfrm>
            <a:off x="1931270" y="5039512"/>
            <a:ext cx="6305034" cy="692150"/>
          </a:xfrm>
          <a:prstGeom prst="rect">
            <a:avLst/>
          </a:prstGeom>
        </p:spPr>
        <p:txBody>
          <a:bodyPr lIns="0" tIns="0" rIns="0" bIns="0" rtlCol="0" anchor="t">
            <a:spAutoFit/>
          </a:bodyPr>
          <a:lstStyle/>
          <a:p>
            <a:pPr algn="ctr">
              <a:lnSpc>
                <a:spcPts val="2499"/>
              </a:lnSpc>
            </a:pPr>
            <a:r>
              <a:rPr lang="en-US" sz="2499" spc="312">
                <a:solidFill>
                  <a:srgbClr val="000000"/>
                </a:solidFill>
                <a:latin typeface="Times New Roman"/>
                <a:ea typeface="Times New Roman"/>
                <a:cs typeface="Times New Roman"/>
                <a:sym typeface="Times New Roman"/>
              </a:rPr>
              <a:t>USING SEO PLUGINS LIKE YOAST OR RANK MATH</a:t>
            </a:r>
          </a:p>
        </p:txBody>
      </p:sp>
      <p:sp>
        <p:nvSpPr>
          <p:cNvPr id="12" name="TextBox 12"/>
          <p:cNvSpPr txBox="1"/>
          <p:nvPr/>
        </p:nvSpPr>
        <p:spPr>
          <a:xfrm>
            <a:off x="2007228" y="6096282"/>
            <a:ext cx="6305034" cy="2263775"/>
          </a:xfrm>
          <a:prstGeom prst="rect">
            <a:avLst/>
          </a:prstGeom>
        </p:spPr>
        <p:txBody>
          <a:bodyPr lIns="0" tIns="0" rIns="0" bIns="0" rtlCol="0" anchor="t">
            <a:spAutoFit/>
          </a:bodyPr>
          <a:lstStyle/>
          <a:p>
            <a:pPr algn="ctr">
              <a:lnSpc>
                <a:spcPts val="2499"/>
              </a:lnSpc>
            </a:pPr>
            <a:r>
              <a:rPr lang="en-US" sz="2499" b="1" spc="312">
                <a:solidFill>
                  <a:srgbClr val="000000"/>
                </a:solidFill>
                <a:latin typeface="Times New Roman Bold"/>
                <a:ea typeface="Times New Roman Bold"/>
                <a:cs typeface="Times New Roman Bold"/>
                <a:sym typeface="Times New Roman Bold"/>
              </a:rPr>
              <a:t>MSIT402 – INFORMATION DESIGN AND CONTENT MANAGEMENT</a:t>
            </a:r>
          </a:p>
          <a:p>
            <a:pPr algn="ctr">
              <a:lnSpc>
                <a:spcPts val="2499"/>
              </a:lnSpc>
            </a:pPr>
            <a:endParaRPr lang="en-US" sz="2499" b="1" spc="312">
              <a:solidFill>
                <a:srgbClr val="000000"/>
              </a:solidFill>
              <a:latin typeface="Times New Roman Bold"/>
              <a:ea typeface="Times New Roman Bold"/>
              <a:cs typeface="Times New Roman Bold"/>
              <a:sym typeface="Times New Roman Bold"/>
            </a:endParaRPr>
          </a:p>
          <a:p>
            <a:pPr algn="ctr">
              <a:lnSpc>
                <a:spcPts val="2499"/>
              </a:lnSpc>
            </a:pPr>
            <a:r>
              <a:rPr lang="en-US" sz="2499" b="1" spc="312">
                <a:solidFill>
                  <a:srgbClr val="000000"/>
                </a:solidFill>
                <a:latin typeface="Times New Roman Bold"/>
                <a:ea typeface="Times New Roman Bold"/>
                <a:cs typeface="Times New Roman Bold"/>
                <a:sym typeface="Times New Roman Bold"/>
              </a:rPr>
              <a:t>PRESENTED BY: </a:t>
            </a:r>
          </a:p>
          <a:p>
            <a:pPr algn="ctr">
              <a:lnSpc>
                <a:spcPts val="2499"/>
              </a:lnSpc>
            </a:pPr>
            <a:endParaRPr lang="en-US" sz="2499" b="1" spc="312">
              <a:solidFill>
                <a:srgbClr val="000000"/>
              </a:solidFill>
              <a:latin typeface="Times New Roman Bold"/>
              <a:ea typeface="Times New Roman Bold"/>
              <a:cs typeface="Times New Roman Bold"/>
              <a:sym typeface="Times New Roman Bold"/>
            </a:endParaRPr>
          </a:p>
          <a:p>
            <a:pPr algn="ctr">
              <a:lnSpc>
                <a:spcPts val="2499"/>
              </a:lnSpc>
            </a:pPr>
            <a:r>
              <a:rPr lang="en-US" sz="2499" b="1" spc="312">
                <a:solidFill>
                  <a:srgbClr val="000000"/>
                </a:solidFill>
                <a:latin typeface="Times New Roman Bold"/>
                <a:ea typeface="Times New Roman Bold"/>
                <a:cs typeface="Times New Roman Bold"/>
                <a:sym typeface="Times New Roman Bold"/>
              </a:rPr>
              <a:t>DATE: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365447" y="1180539"/>
            <a:ext cx="5695472" cy="9159884"/>
            <a:chOff x="0" y="0"/>
            <a:chExt cx="24349404" cy="39160535"/>
          </a:xfrm>
        </p:grpSpPr>
        <p:sp>
          <p:nvSpPr>
            <p:cNvPr id="3" name="Freeform 3"/>
            <p:cNvSpPr/>
            <p:nvPr/>
          </p:nvSpPr>
          <p:spPr>
            <a:xfrm>
              <a:off x="0" y="0"/>
              <a:ext cx="24349404" cy="39160534"/>
            </a:xfrm>
            <a:custGeom>
              <a:avLst/>
              <a:gdLst/>
              <a:ahLst/>
              <a:cxnLst/>
              <a:rect l="l" t="t" r="r" b="b"/>
              <a:pathLst>
                <a:path w="24349404" h="39160534">
                  <a:moveTo>
                    <a:pt x="0" y="0"/>
                  </a:moveTo>
                  <a:lnTo>
                    <a:pt x="24349404" y="0"/>
                  </a:lnTo>
                  <a:lnTo>
                    <a:pt x="24349404" y="39160534"/>
                  </a:lnTo>
                  <a:lnTo>
                    <a:pt x="0" y="39160534"/>
                  </a:lnTo>
                  <a:close/>
                </a:path>
              </a:pathLst>
            </a:custGeom>
            <a:solidFill>
              <a:srgbClr val="E9E7E8"/>
            </a:solidFill>
          </p:spPr>
        </p:sp>
      </p:grpSp>
      <p:grpSp>
        <p:nvGrpSpPr>
          <p:cNvPr id="4" name="Group 4"/>
          <p:cNvGrpSpPr/>
          <p:nvPr/>
        </p:nvGrpSpPr>
        <p:grpSpPr>
          <a:xfrm rot="-5400000">
            <a:off x="-2255019" y="2255019"/>
            <a:ext cx="10287000" cy="5776963"/>
            <a:chOff x="0" y="0"/>
            <a:chExt cx="43979205" cy="24697795"/>
          </a:xfrm>
        </p:grpSpPr>
        <p:sp>
          <p:nvSpPr>
            <p:cNvPr id="5" name="Freeform 5"/>
            <p:cNvSpPr/>
            <p:nvPr/>
          </p:nvSpPr>
          <p:spPr>
            <a:xfrm>
              <a:off x="0" y="0"/>
              <a:ext cx="43979204" cy="24697795"/>
            </a:xfrm>
            <a:custGeom>
              <a:avLst/>
              <a:gdLst/>
              <a:ahLst/>
              <a:cxnLst/>
              <a:rect l="l" t="t" r="r" b="b"/>
              <a:pathLst>
                <a:path w="43979204" h="24697795">
                  <a:moveTo>
                    <a:pt x="0" y="0"/>
                  </a:moveTo>
                  <a:lnTo>
                    <a:pt x="43979204" y="0"/>
                  </a:lnTo>
                  <a:lnTo>
                    <a:pt x="43979204" y="24697795"/>
                  </a:lnTo>
                  <a:lnTo>
                    <a:pt x="0" y="24697795"/>
                  </a:lnTo>
                  <a:close/>
                </a:path>
              </a:pathLst>
            </a:custGeom>
            <a:solidFill>
              <a:srgbClr val="E9E7E8"/>
            </a:solidFill>
          </p:spPr>
        </p:sp>
      </p:grpSp>
      <p:sp>
        <p:nvSpPr>
          <p:cNvPr id="6" name="Freeform 6"/>
          <p:cNvSpPr/>
          <p:nvPr/>
        </p:nvSpPr>
        <p:spPr>
          <a:xfrm rot="7311166">
            <a:off x="90861" y="2014041"/>
            <a:ext cx="8633023" cy="6841671"/>
          </a:xfrm>
          <a:custGeom>
            <a:avLst/>
            <a:gdLst/>
            <a:ahLst/>
            <a:cxnLst/>
            <a:rect l="l" t="t" r="r" b="b"/>
            <a:pathLst>
              <a:path w="8633023" h="6841671">
                <a:moveTo>
                  <a:pt x="0" y="0"/>
                </a:moveTo>
                <a:lnTo>
                  <a:pt x="8633023" y="0"/>
                </a:lnTo>
                <a:lnTo>
                  <a:pt x="8633023" y="6841671"/>
                </a:lnTo>
                <a:lnTo>
                  <a:pt x="0" y="6841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flipH="1">
            <a:off x="8279052" y="-2155645"/>
            <a:ext cx="3842661" cy="3255782"/>
          </a:xfrm>
          <a:custGeom>
            <a:avLst/>
            <a:gdLst/>
            <a:ahLst/>
            <a:cxnLst/>
            <a:rect l="l" t="t" r="r" b="b"/>
            <a:pathLst>
              <a:path w="3842661" h="3255782">
                <a:moveTo>
                  <a:pt x="3842661" y="0"/>
                </a:moveTo>
                <a:lnTo>
                  <a:pt x="0" y="0"/>
                </a:lnTo>
                <a:lnTo>
                  <a:pt x="0" y="3255783"/>
                </a:lnTo>
                <a:lnTo>
                  <a:pt x="3842661" y="3255783"/>
                </a:lnTo>
                <a:lnTo>
                  <a:pt x="3842661"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500520" y="2903220"/>
            <a:ext cx="6132721" cy="5695472"/>
            <a:chOff x="0" y="0"/>
            <a:chExt cx="8176961" cy="7593962"/>
          </a:xfrm>
        </p:grpSpPr>
        <p:pic>
          <p:nvPicPr>
            <p:cNvPr id="9" name="Picture 9"/>
            <p:cNvPicPr>
              <a:picLocks noChangeAspect="1"/>
            </p:cNvPicPr>
            <p:nvPr/>
          </p:nvPicPr>
          <p:blipFill>
            <a:blip r:embed="rId7"/>
            <a:srcRect l="12985" r="12985"/>
            <a:stretch>
              <a:fillRect/>
            </a:stretch>
          </p:blipFill>
          <p:spPr>
            <a:xfrm>
              <a:off x="0" y="0"/>
              <a:ext cx="8176961" cy="7593962"/>
            </a:xfrm>
            <a:prstGeom prst="rect">
              <a:avLst/>
            </a:prstGeom>
          </p:spPr>
        </p:pic>
      </p:grpSp>
      <p:sp>
        <p:nvSpPr>
          <p:cNvPr id="10" name="Freeform 10"/>
          <p:cNvSpPr/>
          <p:nvPr/>
        </p:nvSpPr>
        <p:spPr>
          <a:xfrm rot="-10800000" flipH="1">
            <a:off x="16793125" y="8902403"/>
            <a:ext cx="2528203" cy="2142078"/>
          </a:xfrm>
          <a:custGeom>
            <a:avLst/>
            <a:gdLst/>
            <a:ahLst/>
            <a:cxnLst/>
            <a:rect l="l" t="t" r="r" b="b"/>
            <a:pathLst>
              <a:path w="2528203" h="2142078">
                <a:moveTo>
                  <a:pt x="2528203" y="0"/>
                </a:moveTo>
                <a:lnTo>
                  <a:pt x="0" y="0"/>
                </a:lnTo>
                <a:lnTo>
                  <a:pt x="0" y="2142078"/>
                </a:lnTo>
                <a:lnTo>
                  <a:pt x="2528203" y="2142078"/>
                </a:lnTo>
                <a:lnTo>
                  <a:pt x="252820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7633241" y="1126331"/>
            <a:ext cx="9159884" cy="1731645"/>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Structured Data &amp; Schema Markup</a:t>
            </a:r>
          </a:p>
        </p:txBody>
      </p:sp>
      <p:sp>
        <p:nvSpPr>
          <p:cNvPr id="12" name="TextBox 12"/>
          <p:cNvSpPr txBox="1"/>
          <p:nvPr/>
        </p:nvSpPr>
        <p:spPr>
          <a:xfrm>
            <a:off x="7633241" y="3049031"/>
            <a:ext cx="8808315" cy="529907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 webpage is defined with structured data, giving search engines additional information about the content using specific code.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This is important to allow search engines to produce rich results displaying star ratings, FAQs, or specific timings of an event.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Plugins such as the Rank Math make it simple to implement schema without coding.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Using schema increases the chance of click-through, as users see extra details within the search results.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This creates an aura of trust for users and wants the content to be further noticed by the competition.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319418" y="3318418"/>
            <a:ext cx="10287000" cy="3650165"/>
            <a:chOff x="0" y="0"/>
            <a:chExt cx="43979205" cy="15605262"/>
          </a:xfrm>
        </p:grpSpPr>
        <p:sp>
          <p:nvSpPr>
            <p:cNvPr id="3" name="Freeform 3"/>
            <p:cNvSpPr/>
            <p:nvPr/>
          </p:nvSpPr>
          <p:spPr>
            <a:xfrm>
              <a:off x="0" y="0"/>
              <a:ext cx="43979204" cy="15605263"/>
            </a:xfrm>
            <a:custGeom>
              <a:avLst/>
              <a:gdLst/>
              <a:ahLst/>
              <a:cxnLst/>
              <a:rect l="l" t="t" r="r" b="b"/>
              <a:pathLst>
                <a:path w="43979204" h="15605263">
                  <a:moveTo>
                    <a:pt x="0" y="0"/>
                  </a:moveTo>
                  <a:lnTo>
                    <a:pt x="43979204" y="0"/>
                  </a:lnTo>
                  <a:lnTo>
                    <a:pt x="43979204" y="15605263"/>
                  </a:lnTo>
                  <a:lnTo>
                    <a:pt x="0" y="15605263"/>
                  </a:lnTo>
                  <a:close/>
                </a:path>
              </a:pathLst>
            </a:custGeom>
            <a:solidFill>
              <a:srgbClr val="E9E7E8"/>
            </a:solidFill>
          </p:spPr>
        </p:sp>
      </p:grpSp>
      <p:grpSp>
        <p:nvGrpSpPr>
          <p:cNvPr id="4" name="Group 4"/>
          <p:cNvGrpSpPr/>
          <p:nvPr/>
        </p:nvGrpSpPr>
        <p:grpSpPr>
          <a:xfrm rot="-5400000">
            <a:off x="1972720" y="1254145"/>
            <a:ext cx="7764919" cy="7778709"/>
            <a:chOff x="0" y="0"/>
            <a:chExt cx="33196751" cy="33255706"/>
          </a:xfrm>
        </p:grpSpPr>
        <p:sp>
          <p:nvSpPr>
            <p:cNvPr id="5" name="Freeform 5"/>
            <p:cNvSpPr/>
            <p:nvPr/>
          </p:nvSpPr>
          <p:spPr>
            <a:xfrm>
              <a:off x="0" y="0"/>
              <a:ext cx="33196752" cy="33255707"/>
            </a:xfrm>
            <a:custGeom>
              <a:avLst/>
              <a:gdLst/>
              <a:ahLst/>
              <a:cxnLst/>
              <a:rect l="l" t="t" r="r" b="b"/>
              <a:pathLst>
                <a:path w="33196752" h="33255707">
                  <a:moveTo>
                    <a:pt x="0" y="0"/>
                  </a:moveTo>
                  <a:lnTo>
                    <a:pt x="33196752" y="0"/>
                  </a:lnTo>
                  <a:lnTo>
                    <a:pt x="33196752" y="33255707"/>
                  </a:lnTo>
                  <a:lnTo>
                    <a:pt x="0" y="33255707"/>
                  </a:lnTo>
                  <a:close/>
                </a:path>
              </a:pathLst>
            </a:custGeom>
            <a:solidFill>
              <a:srgbClr val="E9E7E8"/>
            </a:solidFill>
          </p:spPr>
        </p:sp>
      </p:grpSp>
      <p:sp>
        <p:nvSpPr>
          <p:cNvPr id="6" name="Freeform 6"/>
          <p:cNvSpPr/>
          <p:nvPr/>
        </p:nvSpPr>
        <p:spPr>
          <a:xfrm rot="7311166">
            <a:off x="12942789" y="545885"/>
            <a:ext cx="8633023" cy="6841671"/>
          </a:xfrm>
          <a:custGeom>
            <a:avLst/>
            <a:gdLst/>
            <a:ahLst/>
            <a:cxnLst/>
            <a:rect l="l" t="t" r="r" b="b"/>
            <a:pathLst>
              <a:path w="8633023" h="6841671">
                <a:moveTo>
                  <a:pt x="0" y="0"/>
                </a:moveTo>
                <a:lnTo>
                  <a:pt x="8633022" y="0"/>
                </a:lnTo>
                <a:lnTo>
                  <a:pt x="8633022" y="6841670"/>
                </a:lnTo>
                <a:lnTo>
                  <a:pt x="0" y="6841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453853">
            <a:off x="-921057" y="8119205"/>
            <a:ext cx="3329455" cy="2638593"/>
          </a:xfrm>
          <a:custGeom>
            <a:avLst/>
            <a:gdLst/>
            <a:ahLst/>
            <a:cxnLst/>
            <a:rect l="l" t="t" r="r" b="b"/>
            <a:pathLst>
              <a:path w="3329455" h="2638593">
                <a:moveTo>
                  <a:pt x="0" y="0"/>
                </a:moveTo>
                <a:lnTo>
                  <a:pt x="3329455" y="0"/>
                </a:lnTo>
                <a:lnTo>
                  <a:pt x="3329455" y="2638593"/>
                </a:lnTo>
                <a:lnTo>
                  <a:pt x="0" y="26385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0169469" y="1261040"/>
            <a:ext cx="7089831" cy="7764919"/>
            <a:chOff x="0" y="0"/>
            <a:chExt cx="9453108" cy="10353226"/>
          </a:xfrm>
        </p:grpSpPr>
        <p:pic>
          <p:nvPicPr>
            <p:cNvPr id="9" name="Picture 9"/>
            <p:cNvPicPr>
              <a:picLocks noChangeAspect="1"/>
            </p:cNvPicPr>
            <p:nvPr/>
          </p:nvPicPr>
          <p:blipFill>
            <a:blip r:embed="rId7"/>
            <a:srcRect l="19583" r="19583"/>
            <a:stretch>
              <a:fillRect/>
            </a:stretch>
          </p:blipFill>
          <p:spPr>
            <a:xfrm>
              <a:off x="0" y="0"/>
              <a:ext cx="9453108" cy="10353226"/>
            </a:xfrm>
            <a:prstGeom prst="rect">
              <a:avLst/>
            </a:prstGeom>
          </p:spPr>
        </p:pic>
      </p:grpSp>
      <p:sp>
        <p:nvSpPr>
          <p:cNvPr id="10" name="TextBox 10"/>
          <p:cNvSpPr txBox="1"/>
          <p:nvPr/>
        </p:nvSpPr>
        <p:spPr>
          <a:xfrm>
            <a:off x="1965825" y="1579106"/>
            <a:ext cx="7778709" cy="1731645"/>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Best Practice 1 – Plugin Selection Criteria</a:t>
            </a:r>
          </a:p>
        </p:txBody>
      </p:sp>
      <p:sp>
        <p:nvSpPr>
          <p:cNvPr id="11" name="TextBox 11"/>
          <p:cNvSpPr txBox="1"/>
          <p:nvPr/>
        </p:nvSpPr>
        <p:spPr>
          <a:xfrm>
            <a:off x="2266092" y="3145651"/>
            <a:ext cx="7178175" cy="529907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Choosing the right SEO plugin is a function of needs and website goals.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A plugin should be user-friendly and regularly updated.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It should offer a good support system and should not slow down the website.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Also, check how well the plugin integrates with the theme and any other plugins the client already have installed.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It should strike a balance between powerful features and ease of use, including clear documentation.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319418" y="3318418"/>
            <a:ext cx="10287000" cy="3650165"/>
            <a:chOff x="0" y="0"/>
            <a:chExt cx="43979205" cy="15605262"/>
          </a:xfrm>
        </p:grpSpPr>
        <p:sp>
          <p:nvSpPr>
            <p:cNvPr id="3" name="Freeform 3"/>
            <p:cNvSpPr/>
            <p:nvPr/>
          </p:nvSpPr>
          <p:spPr>
            <a:xfrm>
              <a:off x="0" y="0"/>
              <a:ext cx="43979204" cy="15605263"/>
            </a:xfrm>
            <a:custGeom>
              <a:avLst/>
              <a:gdLst/>
              <a:ahLst/>
              <a:cxnLst/>
              <a:rect l="l" t="t" r="r" b="b"/>
              <a:pathLst>
                <a:path w="43979204" h="15605263">
                  <a:moveTo>
                    <a:pt x="0" y="0"/>
                  </a:moveTo>
                  <a:lnTo>
                    <a:pt x="43979204" y="0"/>
                  </a:lnTo>
                  <a:lnTo>
                    <a:pt x="43979204" y="15605263"/>
                  </a:lnTo>
                  <a:lnTo>
                    <a:pt x="0" y="15605263"/>
                  </a:lnTo>
                  <a:close/>
                </a:path>
              </a:pathLst>
            </a:custGeom>
            <a:solidFill>
              <a:srgbClr val="E9E7E8"/>
            </a:solidFill>
          </p:spPr>
        </p:sp>
      </p:grpSp>
      <p:grpSp>
        <p:nvGrpSpPr>
          <p:cNvPr id="4" name="Group 4"/>
          <p:cNvGrpSpPr/>
          <p:nvPr/>
        </p:nvGrpSpPr>
        <p:grpSpPr>
          <a:xfrm rot="-5400000">
            <a:off x="1972720" y="1254145"/>
            <a:ext cx="7764919" cy="7778709"/>
            <a:chOff x="0" y="0"/>
            <a:chExt cx="33196751" cy="33255706"/>
          </a:xfrm>
        </p:grpSpPr>
        <p:sp>
          <p:nvSpPr>
            <p:cNvPr id="5" name="Freeform 5"/>
            <p:cNvSpPr/>
            <p:nvPr/>
          </p:nvSpPr>
          <p:spPr>
            <a:xfrm>
              <a:off x="0" y="0"/>
              <a:ext cx="33196752" cy="33255707"/>
            </a:xfrm>
            <a:custGeom>
              <a:avLst/>
              <a:gdLst/>
              <a:ahLst/>
              <a:cxnLst/>
              <a:rect l="l" t="t" r="r" b="b"/>
              <a:pathLst>
                <a:path w="33196752" h="33255707">
                  <a:moveTo>
                    <a:pt x="0" y="0"/>
                  </a:moveTo>
                  <a:lnTo>
                    <a:pt x="33196752" y="0"/>
                  </a:lnTo>
                  <a:lnTo>
                    <a:pt x="33196752" y="33255707"/>
                  </a:lnTo>
                  <a:lnTo>
                    <a:pt x="0" y="33255707"/>
                  </a:lnTo>
                  <a:close/>
                </a:path>
              </a:pathLst>
            </a:custGeom>
            <a:solidFill>
              <a:srgbClr val="E9E7E8"/>
            </a:solidFill>
          </p:spPr>
        </p:sp>
      </p:grpSp>
      <p:sp>
        <p:nvSpPr>
          <p:cNvPr id="6" name="Freeform 6"/>
          <p:cNvSpPr/>
          <p:nvPr/>
        </p:nvSpPr>
        <p:spPr>
          <a:xfrm rot="7311166">
            <a:off x="12942789" y="545885"/>
            <a:ext cx="8633023" cy="6841671"/>
          </a:xfrm>
          <a:custGeom>
            <a:avLst/>
            <a:gdLst/>
            <a:ahLst/>
            <a:cxnLst/>
            <a:rect l="l" t="t" r="r" b="b"/>
            <a:pathLst>
              <a:path w="8633023" h="6841671">
                <a:moveTo>
                  <a:pt x="0" y="0"/>
                </a:moveTo>
                <a:lnTo>
                  <a:pt x="8633022" y="0"/>
                </a:lnTo>
                <a:lnTo>
                  <a:pt x="8633022" y="6841670"/>
                </a:lnTo>
                <a:lnTo>
                  <a:pt x="0" y="6841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453853">
            <a:off x="-921057" y="8119205"/>
            <a:ext cx="3329455" cy="2638593"/>
          </a:xfrm>
          <a:custGeom>
            <a:avLst/>
            <a:gdLst/>
            <a:ahLst/>
            <a:cxnLst/>
            <a:rect l="l" t="t" r="r" b="b"/>
            <a:pathLst>
              <a:path w="3329455" h="2638593">
                <a:moveTo>
                  <a:pt x="0" y="0"/>
                </a:moveTo>
                <a:lnTo>
                  <a:pt x="3329455" y="0"/>
                </a:lnTo>
                <a:lnTo>
                  <a:pt x="3329455" y="2638593"/>
                </a:lnTo>
                <a:lnTo>
                  <a:pt x="0" y="26385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0144069" y="1261040"/>
            <a:ext cx="9756831" cy="7764919"/>
            <a:chOff x="0" y="0"/>
            <a:chExt cx="13009108" cy="10353226"/>
          </a:xfrm>
        </p:grpSpPr>
        <p:pic>
          <p:nvPicPr>
            <p:cNvPr id="9" name="Picture 9"/>
            <p:cNvPicPr>
              <a:picLocks noChangeAspect="1"/>
            </p:cNvPicPr>
            <p:nvPr/>
          </p:nvPicPr>
          <p:blipFill>
            <a:blip r:embed="rId7"/>
            <a:srcRect l="10733" r="10733"/>
            <a:stretch>
              <a:fillRect/>
            </a:stretch>
          </p:blipFill>
          <p:spPr>
            <a:xfrm>
              <a:off x="0" y="0"/>
              <a:ext cx="13009108" cy="10353226"/>
            </a:xfrm>
            <a:prstGeom prst="rect">
              <a:avLst/>
            </a:prstGeom>
          </p:spPr>
        </p:pic>
      </p:grpSp>
      <p:sp>
        <p:nvSpPr>
          <p:cNvPr id="10" name="TextBox 10"/>
          <p:cNvSpPr txBox="1"/>
          <p:nvPr/>
        </p:nvSpPr>
        <p:spPr>
          <a:xfrm>
            <a:off x="1965825" y="1823581"/>
            <a:ext cx="7778709" cy="1731645"/>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Best Practice 2 – Proper Configuration</a:t>
            </a:r>
          </a:p>
        </p:txBody>
      </p:sp>
      <p:sp>
        <p:nvSpPr>
          <p:cNvPr id="11" name="TextBox 11"/>
          <p:cNvSpPr txBox="1"/>
          <p:nvPr/>
        </p:nvSpPr>
        <p:spPr>
          <a:xfrm>
            <a:off x="2266092" y="3450451"/>
            <a:ext cx="7178175" cy="486092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Setup of the SEO plugin is very important for its success.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Make sure to set site titles, connect to Google tools, and enable schema features.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A plugin that is not configured correctly may hinder the SEO rather than helping it.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One should always set the plugin through the setup wizard and then customize the settings according to his or her needs.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There are usually guides or tutorials that accompany a plugin for proper setup.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319418" y="3318418"/>
            <a:ext cx="10287000" cy="3650165"/>
            <a:chOff x="0" y="0"/>
            <a:chExt cx="43979205" cy="15605262"/>
          </a:xfrm>
        </p:grpSpPr>
        <p:sp>
          <p:nvSpPr>
            <p:cNvPr id="3" name="Freeform 3"/>
            <p:cNvSpPr/>
            <p:nvPr/>
          </p:nvSpPr>
          <p:spPr>
            <a:xfrm>
              <a:off x="0" y="0"/>
              <a:ext cx="43979204" cy="15605263"/>
            </a:xfrm>
            <a:custGeom>
              <a:avLst/>
              <a:gdLst/>
              <a:ahLst/>
              <a:cxnLst/>
              <a:rect l="l" t="t" r="r" b="b"/>
              <a:pathLst>
                <a:path w="43979204" h="15605263">
                  <a:moveTo>
                    <a:pt x="0" y="0"/>
                  </a:moveTo>
                  <a:lnTo>
                    <a:pt x="43979204" y="0"/>
                  </a:lnTo>
                  <a:lnTo>
                    <a:pt x="43979204" y="15605263"/>
                  </a:lnTo>
                  <a:lnTo>
                    <a:pt x="0" y="15605263"/>
                  </a:lnTo>
                  <a:close/>
                </a:path>
              </a:pathLst>
            </a:custGeom>
            <a:solidFill>
              <a:srgbClr val="E9E7E8"/>
            </a:solidFill>
          </p:spPr>
        </p:sp>
      </p:grpSp>
      <p:grpSp>
        <p:nvGrpSpPr>
          <p:cNvPr id="4" name="Group 4"/>
          <p:cNvGrpSpPr/>
          <p:nvPr/>
        </p:nvGrpSpPr>
        <p:grpSpPr>
          <a:xfrm rot="-5400000">
            <a:off x="1740380" y="1254145"/>
            <a:ext cx="8229600" cy="7778709"/>
            <a:chOff x="0" y="0"/>
            <a:chExt cx="35183364" cy="33255706"/>
          </a:xfrm>
        </p:grpSpPr>
        <p:sp>
          <p:nvSpPr>
            <p:cNvPr id="5" name="Freeform 5"/>
            <p:cNvSpPr/>
            <p:nvPr/>
          </p:nvSpPr>
          <p:spPr>
            <a:xfrm>
              <a:off x="0" y="0"/>
              <a:ext cx="35183363" cy="33255707"/>
            </a:xfrm>
            <a:custGeom>
              <a:avLst/>
              <a:gdLst/>
              <a:ahLst/>
              <a:cxnLst/>
              <a:rect l="l" t="t" r="r" b="b"/>
              <a:pathLst>
                <a:path w="35183363" h="33255707">
                  <a:moveTo>
                    <a:pt x="0" y="0"/>
                  </a:moveTo>
                  <a:lnTo>
                    <a:pt x="35183363" y="0"/>
                  </a:lnTo>
                  <a:lnTo>
                    <a:pt x="35183363" y="33255707"/>
                  </a:lnTo>
                  <a:lnTo>
                    <a:pt x="0" y="33255707"/>
                  </a:lnTo>
                  <a:close/>
                </a:path>
              </a:pathLst>
            </a:custGeom>
            <a:solidFill>
              <a:srgbClr val="E9E7E8"/>
            </a:solidFill>
          </p:spPr>
        </p:sp>
      </p:grpSp>
      <p:sp>
        <p:nvSpPr>
          <p:cNvPr id="6" name="Freeform 6"/>
          <p:cNvSpPr/>
          <p:nvPr/>
        </p:nvSpPr>
        <p:spPr>
          <a:xfrm rot="7311166">
            <a:off x="12942789" y="545885"/>
            <a:ext cx="8633023" cy="6841671"/>
          </a:xfrm>
          <a:custGeom>
            <a:avLst/>
            <a:gdLst/>
            <a:ahLst/>
            <a:cxnLst/>
            <a:rect l="l" t="t" r="r" b="b"/>
            <a:pathLst>
              <a:path w="8633023" h="6841671">
                <a:moveTo>
                  <a:pt x="0" y="0"/>
                </a:moveTo>
                <a:lnTo>
                  <a:pt x="8633022" y="0"/>
                </a:lnTo>
                <a:lnTo>
                  <a:pt x="8633022" y="6841670"/>
                </a:lnTo>
                <a:lnTo>
                  <a:pt x="0" y="6841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453853">
            <a:off x="-921057" y="8119205"/>
            <a:ext cx="3329455" cy="2638593"/>
          </a:xfrm>
          <a:custGeom>
            <a:avLst/>
            <a:gdLst/>
            <a:ahLst/>
            <a:cxnLst/>
            <a:rect l="l" t="t" r="r" b="b"/>
            <a:pathLst>
              <a:path w="3329455" h="2638593">
                <a:moveTo>
                  <a:pt x="0" y="0"/>
                </a:moveTo>
                <a:lnTo>
                  <a:pt x="3329455" y="0"/>
                </a:lnTo>
                <a:lnTo>
                  <a:pt x="3329455" y="2638593"/>
                </a:lnTo>
                <a:lnTo>
                  <a:pt x="0" y="26385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0169469" y="1261040"/>
            <a:ext cx="7089831" cy="7764919"/>
            <a:chOff x="0" y="0"/>
            <a:chExt cx="9453108" cy="10353226"/>
          </a:xfrm>
        </p:grpSpPr>
        <p:pic>
          <p:nvPicPr>
            <p:cNvPr id="9" name="Picture 9"/>
            <p:cNvPicPr>
              <a:picLocks noChangeAspect="1"/>
            </p:cNvPicPr>
            <p:nvPr/>
          </p:nvPicPr>
          <p:blipFill>
            <a:blip r:embed="rId7"/>
            <a:srcRect l="19583" r="19583"/>
            <a:stretch>
              <a:fillRect/>
            </a:stretch>
          </p:blipFill>
          <p:spPr>
            <a:xfrm>
              <a:off x="0" y="0"/>
              <a:ext cx="9453108" cy="10353226"/>
            </a:xfrm>
            <a:prstGeom prst="rect">
              <a:avLst/>
            </a:prstGeom>
          </p:spPr>
        </p:pic>
      </p:grpSp>
      <p:sp>
        <p:nvSpPr>
          <p:cNvPr id="10" name="TextBox 10"/>
          <p:cNvSpPr txBox="1"/>
          <p:nvPr/>
        </p:nvSpPr>
        <p:spPr>
          <a:xfrm>
            <a:off x="2266092" y="1544181"/>
            <a:ext cx="7478442" cy="1731645"/>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Best Practice 3 – SEO Maintenance</a:t>
            </a:r>
          </a:p>
        </p:txBody>
      </p:sp>
      <p:sp>
        <p:nvSpPr>
          <p:cNvPr id="11" name="TextBox 11"/>
          <p:cNvSpPr txBox="1"/>
          <p:nvPr/>
        </p:nvSpPr>
        <p:spPr>
          <a:xfrm>
            <a:off x="2266092" y="3018651"/>
            <a:ext cx="7178175" cy="573722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SEO is not a single event, rather it is rather continuous.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A productive website is a product of frequent plugin updates so that the latest features and fixes are always available.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Using tools available on the website or Google Search Console, search for its SEO health on a consistently periodic basis.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Update old content so that it stays relevant and remains keyword-friendly.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This SEO maintenance ensures keeping the website working and competitive amidst the ever-changing search trends.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54283" y="-1246717"/>
            <a:ext cx="4779434" cy="18288000"/>
            <a:chOff x="0" y="0"/>
            <a:chExt cx="20433141" cy="78185253"/>
          </a:xfrm>
        </p:grpSpPr>
        <p:sp>
          <p:nvSpPr>
            <p:cNvPr id="3" name="Freeform 3"/>
            <p:cNvSpPr/>
            <p:nvPr/>
          </p:nvSpPr>
          <p:spPr>
            <a:xfrm>
              <a:off x="0" y="0"/>
              <a:ext cx="20433142" cy="78185256"/>
            </a:xfrm>
            <a:custGeom>
              <a:avLst/>
              <a:gdLst/>
              <a:ahLst/>
              <a:cxnLst/>
              <a:rect l="l" t="t" r="r" b="b"/>
              <a:pathLst>
                <a:path w="20433142" h="78185256">
                  <a:moveTo>
                    <a:pt x="0" y="0"/>
                  </a:moveTo>
                  <a:lnTo>
                    <a:pt x="20433142" y="0"/>
                  </a:lnTo>
                  <a:lnTo>
                    <a:pt x="20433142" y="78185256"/>
                  </a:lnTo>
                  <a:lnTo>
                    <a:pt x="0" y="78185256"/>
                  </a:lnTo>
                  <a:close/>
                </a:path>
              </a:pathLst>
            </a:custGeom>
            <a:solidFill>
              <a:srgbClr val="E9E7E8"/>
            </a:solidFill>
          </p:spPr>
        </p:sp>
      </p:grpSp>
      <p:grpSp>
        <p:nvGrpSpPr>
          <p:cNvPr id="4" name="Group 4"/>
          <p:cNvGrpSpPr/>
          <p:nvPr/>
        </p:nvGrpSpPr>
        <p:grpSpPr>
          <a:xfrm>
            <a:off x="8737600" y="2728383"/>
            <a:ext cx="8115300" cy="5859218"/>
            <a:chOff x="0" y="0"/>
            <a:chExt cx="10820400" cy="7812290"/>
          </a:xfrm>
        </p:grpSpPr>
        <p:pic>
          <p:nvPicPr>
            <p:cNvPr id="5" name="Picture 5"/>
            <p:cNvPicPr>
              <a:picLocks noChangeAspect="1"/>
            </p:cNvPicPr>
            <p:nvPr/>
          </p:nvPicPr>
          <p:blipFill>
            <a:blip r:embed="rId3"/>
            <a:srcRect l="3860" r="3860"/>
            <a:stretch>
              <a:fillRect/>
            </a:stretch>
          </p:blipFill>
          <p:spPr>
            <a:xfrm>
              <a:off x="0" y="0"/>
              <a:ext cx="10820400" cy="7812290"/>
            </a:xfrm>
            <a:prstGeom prst="rect">
              <a:avLst/>
            </a:prstGeom>
          </p:spPr>
        </p:pic>
      </p:grpSp>
      <p:sp>
        <p:nvSpPr>
          <p:cNvPr id="6" name="Freeform 6"/>
          <p:cNvSpPr/>
          <p:nvPr/>
        </p:nvSpPr>
        <p:spPr>
          <a:xfrm rot="-10800000" flipH="1">
            <a:off x="16852900" y="3185376"/>
            <a:ext cx="4622181" cy="3916248"/>
          </a:xfrm>
          <a:custGeom>
            <a:avLst/>
            <a:gdLst/>
            <a:ahLst/>
            <a:cxnLst/>
            <a:rect l="l" t="t" r="r" b="b"/>
            <a:pathLst>
              <a:path w="4622181" h="3916248">
                <a:moveTo>
                  <a:pt x="4622181" y="0"/>
                </a:moveTo>
                <a:lnTo>
                  <a:pt x="0" y="0"/>
                </a:lnTo>
                <a:lnTo>
                  <a:pt x="0" y="3916248"/>
                </a:lnTo>
                <a:lnTo>
                  <a:pt x="4622181" y="3916248"/>
                </a:lnTo>
                <a:lnTo>
                  <a:pt x="462218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453853">
            <a:off x="-2082791" y="8628413"/>
            <a:ext cx="4185709" cy="3317174"/>
          </a:xfrm>
          <a:custGeom>
            <a:avLst/>
            <a:gdLst/>
            <a:ahLst/>
            <a:cxnLst/>
            <a:rect l="l" t="t" r="r" b="b"/>
            <a:pathLst>
              <a:path w="4185709" h="3317174">
                <a:moveTo>
                  <a:pt x="0" y="0"/>
                </a:moveTo>
                <a:lnTo>
                  <a:pt x="4185709" y="0"/>
                </a:lnTo>
                <a:lnTo>
                  <a:pt x="4185709" y="3317174"/>
                </a:lnTo>
                <a:lnTo>
                  <a:pt x="0" y="3317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672988" y="1575931"/>
            <a:ext cx="11122262" cy="94107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Real-World Example / Case Study</a:t>
            </a:r>
          </a:p>
        </p:txBody>
      </p:sp>
      <p:sp>
        <p:nvSpPr>
          <p:cNvPr id="9" name="TextBox 9"/>
          <p:cNvSpPr txBox="1"/>
          <p:nvPr/>
        </p:nvSpPr>
        <p:spPr>
          <a:xfrm>
            <a:off x="1672988" y="2956067"/>
            <a:ext cx="6725246" cy="529907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A local business utilized Rank Math to develop their SEO.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They optimized their blog posts with keywords, added schema, and corrected their meta tags.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Traffic went 40% up in merely two months then the product pages went to rich answers, with ratings and prices.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A real-life case demonstrates how these plugins simplify and expedite SEO for smaller, low-budget sites with little technical knowledge.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308374" y="-692626"/>
            <a:ext cx="3671252" cy="18288000"/>
            <a:chOff x="0" y="0"/>
            <a:chExt cx="15695417" cy="78185253"/>
          </a:xfrm>
        </p:grpSpPr>
        <p:sp>
          <p:nvSpPr>
            <p:cNvPr id="3" name="Freeform 3"/>
            <p:cNvSpPr/>
            <p:nvPr/>
          </p:nvSpPr>
          <p:spPr>
            <a:xfrm>
              <a:off x="0" y="0"/>
              <a:ext cx="15695417" cy="78185256"/>
            </a:xfrm>
            <a:custGeom>
              <a:avLst/>
              <a:gdLst/>
              <a:ahLst/>
              <a:cxnLst/>
              <a:rect l="l" t="t" r="r" b="b"/>
              <a:pathLst>
                <a:path w="15695417" h="78185256">
                  <a:moveTo>
                    <a:pt x="0" y="0"/>
                  </a:moveTo>
                  <a:lnTo>
                    <a:pt x="15695417" y="0"/>
                  </a:lnTo>
                  <a:lnTo>
                    <a:pt x="15695417" y="78185256"/>
                  </a:lnTo>
                  <a:lnTo>
                    <a:pt x="0" y="78185256"/>
                  </a:lnTo>
                  <a:close/>
                </a:path>
              </a:pathLst>
            </a:custGeom>
            <a:solidFill>
              <a:srgbClr val="E9E7E8"/>
            </a:solidFill>
          </p:spPr>
        </p:sp>
      </p:grpSp>
      <p:sp>
        <p:nvSpPr>
          <p:cNvPr id="4" name="Freeform 4"/>
          <p:cNvSpPr/>
          <p:nvPr/>
        </p:nvSpPr>
        <p:spPr>
          <a:xfrm rot="2453853">
            <a:off x="15955900" y="-979722"/>
            <a:ext cx="3811064" cy="3020268"/>
          </a:xfrm>
          <a:custGeom>
            <a:avLst/>
            <a:gdLst/>
            <a:ahLst/>
            <a:cxnLst/>
            <a:rect l="l" t="t" r="r" b="b"/>
            <a:pathLst>
              <a:path w="3811064" h="3020268">
                <a:moveTo>
                  <a:pt x="0" y="0"/>
                </a:moveTo>
                <a:lnTo>
                  <a:pt x="3811064" y="0"/>
                </a:lnTo>
                <a:lnTo>
                  <a:pt x="3811064" y="3020268"/>
                </a:lnTo>
                <a:lnTo>
                  <a:pt x="0" y="30202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522891">
            <a:off x="8693015" y="7344544"/>
            <a:ext cx="9294228" cy="7365676"/>
          </a:xfrm>
          <a:custGeom>
            <a:avLst/>
            <a:gdLst/>
            <a:ahLst/>
            <a:cxnLst/>
            <a:rect l="l" t="t" r="r" b="b"/>
            <a:pathLst>
              <a:path w="9294228" h="7365676">
                <a:moveTo>
                  <a:pt x="0" y="0"/>
                </a:moveTo>
                <a:lnTo>
                  <a:pt x="9294228" y="0"/>
                </a:lnTo>
                <a:lnTo>
                  <a:pt x="9294228" y="7365676"/>
                </a:lnTo>
                <a:lnTo>
                  <a:pt x="0" y="7365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2239525" y="1898313"/>
            <a:ext cx="6048475" cy="7131050"/>
            <a:chOff x="0" y="0"/>
            <a:chExt cx="8064634" cy="9508066"/>
          </a:xfrm>
        </p:grpSpPr>
        <p:pic>
          <p:nvPicPr>
            <p:cNvPr id="7" name="Picture 7"/>
            <p:cNvPicPr>
              <a:picLocks noChangeAspect="1"/>
            </p:cNvPicPr>
            <p:nvPr/>
          </p:nvPicPr>
          <p:blipFill>
            <a:blip r:embed="rId7"/>
            <a:srcRect l="7590" r="7590"/>
            <a:stretch>
              <a:fillRect/>
            </a:stretch>
          </p:blipFill>
          <p:spPr>
            <a:xfrm>
              <a:off x="0" y="0"/>
              <a:ext cx="8064634" cy="9508066"/>
            </a:xfrm>
            <a:prstGeom prst="rect">
              <a:avLst/>
            </a:prstGeom>
          </p:spPr>
        </p:pic>
      </p:grpSp>
      <p:grpSp>
        <p:nvGrpSpPr>
          <p:cNvPr id="8" name="Group 8"/>
          <p:cNvGrpSpPr/>
          <p:nvPr/>
        </p:nvGrpSpPr>
        <p:grpSpPr>
          <a:xfrm rot="-5400000">
            <a:off x="3448250" y="238088"/>
            <a:ext cx="7131050" cy="10451499"/>
            <a:chOff x="0" y="0"/>
            <a:chExt cx="30486818" cy="44682476"/>
          </a:xfrm>
        </p:grpSpPr>
        <p:sp>
          <p:nvSpPr>
            <p:cNvPr id="9" name="Freeform 9"/>
            <p:cNvSpPr/>
            <p:nvPr/>
          </p:nvSpPr>
          <p:spPr>
            <a:xfrm>
              <a:off x="0" y="0"/>
              <a:ext cx="30486818" cy="44682476"/>
            </a:xfrm>
            <a:custGeom>
              <a:avLst/>
              <a:gdLst/>
              <a:ahLst/>
              <a:cxnLst/>
              <a:rect l="l" t="t" r="r" b="b"/>
              <a:pathLst>
                <a:path w="30486818" h="44682476">
                  <a:moveTo>
                    <a:pt x="0" y="0"/>
                  </a:moveTo>
                  <a:lnTo>
                    <a:pt x="30486818" y="0"/>
                  </a:lnTo>
                  <a:lnTo>
                    <a:pt x="30486818" y="44682476"/>
                  </a:lnTo>
                  <a:lnTo>
                    <a:pt x="0" y="44682476"/>
                  </a:lnTo>
                  <a:close/>
                </a:path>
              </a:pathLst>
            </a:custGeom>
            <a:solidFill>
              <a:srgbClr val="E9E7E8"/>
            </a:solidFill>
          </p:spPr>
        </p:sp>
      </p:grpSp>
      <p:sp>
        <p:nvSpPr>
          <p:cNvPr id="10" name="TextBox 10"/>
          <p:cNvSpPr txBox="1"/>
          <p:nvPr/>
        </p:nvSpPr>
        <p:spPr>
          <a:xfrm>
            <a:off x="1788025" y="957243"/>
            <a:ext cx="9074109" cy="94107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Limitations and Conclusion </a:t>
            </a:r>
          </a:p>
        </p:txBody>
      </p:sp>
      <p:sp>
        <p:nvSpPr>
          <p:cNvPr id="11" name="TextBox 11"/>
          <p:cNvSpPr txBox="1"/>
          <p:nvPr/>
        </p:nvSpPr>
        <p:spPr>
          <a:xfrm>
            <a:off x="1788025" y="1774488"/>
            <a:ext cx="10451499" cy="7254875"/>
          </a:xfrm>
          <a:prstGeom prst="rect">
            <a:avLst/>
          </a:prstGeom>
        </p:spPr>
        <p:txBody>
          <a:bodyPr lIns="0" tIns="0" rIns="0" bIns="0" rtlCol="0" anchor="t">
            <a:spAutoFit/>
          </a:bodyPr>
          <a:lstStyle/>
          <a:p>
            <a:pPr algn="l">
              <a:lnSpc>
                <a:spcPts val="4200"/>
              </a:lnSpc>
            </a:pPr>
            <a:r>
              <a:rPr lang="en-US" sz="3000" b="1">
                <a:solidFill>
                  <a:srgbClr val="000000"/>
                </a:solidFill>
                <a:latin typeface="Times New Roman Bold"/>
                <a:ea typeface="Times New Roman Bold"/>
                <a:cs typeface="Times New Roman Bold"/>
                <a:sym typeface="Times New Roman Bold"/>
              </a:rPr>
              <a:t>Limitations</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SEO plugins are helpful but never fully address the SEO needs of the site.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Some features of SEO plugins may conflict with other plugins or themes (Papagiannis, 2020).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For the speed of the website, the fewer plugins the better.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Also, keyword stuffing is never good; too many keywords will only hurt quality.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Use the plugins sparingly, follow good SEO practices, and most importantly, produce quality content that adds value for users.</a:t>
            </a:r>
          </a:p>
          <a:p>
            <a:pPr algn="l">
              <a:lnSpc>
                <a:spcPts val="4200"/>
              </a:lnSpc>
            </a:pPr>
            <a:r>
              <a:rPr lang="en-US" sz="3000" b="1">
                <a:solidFill>
                  <a:srgbClr val="000000"/>
                </a:solidFill>
                <a:latin typeface="Times New Roman Bold"/>
                <a:ea typeface="Times New Roman Bold"/>
                <a:cs typeface="Times New Roman Bold"/>
                <a:sym typeface="Times New Roman Bold"/>
              </a:rPr>
              <a:t>Conclusion</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If one wants to be found online, SEO is a must.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WordPress, Yoast, Rank Math, and others make SEO easier for everybody.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These tools enhance visibility, structure, and performance.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A website following best practices grows faster and reaches out to more people.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045936" y="3044936"/>
            <a:ext cx="10287000" cy="4197128"/>
            <a:chOff x="0" y="0"/>
            <a:chExt cx="43979205" cy="17943652"/>
          </a:xfrm>
        </p:grpSpPr>
        <p:sp>
          <p:nvSpPr>
            <p:cNvPr id="3" name="Freeform 3"/>
            <p:cNvSpPr/>
            <p:nvPr/>
          </p:nvSpPr>
          <p:spPr>
            <a:xfrm>
              <a:off x="0" y="0"/>
              <a:ext cx="43979204" cy="17943652"/>
            </a:xfrm>
            <a:custGeom>
              <a:avLst/>
              <a:gdLst/>
              <a:ahLst/>
              <a:cxnLst/>
              <a:rect l="l" t="t" r="r" b="b"/>
              <a:pathLst>
                <a:path w="43979204" h="17943652">
                  <a:moveTo>
                    <a:pt x="0" y="0"/>
                  </a:moveTo>
                  <a:lnTo>
                    <a:pt x="43979204" y="0"/>
                  </a:lnTo>
                  <a:lnTo>
                    <a:pt x="43979204" y="17943652"/>
                  </a:lnTo>
                  <a:lnTo>
                    <a:pt x="0" y="17943652"/>
                  </a:lnTo>
                  <a:close/>
                </a:path>
              </a:pathLst>
            </a:custGeom>
            <a:solidFill>
              <a:srgbClr val="E9E7E8"/>
            </a:solidFill>
          </p:spPr>
        </p:sp>
      </p:grpSp>
      <p:sp>
        <p:nvSpPr>
          <p:cNvPr id="4" name="Freeform 4"/>
          <p:cNvSpPr/>
          <p:nvPr/>
        </p:nvSpPr>
        <p:spPr>
          <a:xfrm>
            <a:off x="10599492" y="630332"/>
            <a:ext cx="3329455" cy="2638593"/>
          </a:xfrm>
          <a:custGeom>
            <a:avLst/>
            <a:gdLst/>
            <a:ahLst/>
            <a:cxnLst/>
            <a:rect l="l" t="t" r="r" b="b"/>
            <a:pathLst>
              <a:path w="3329455" h="2638593">
                <a:moveTo>
                  <a:pt x="0" y="0"/>
                </a:moveTo>
                <a:lnTo>
                  <a:pt x="3329455" y="0"/>
                </a:lnTo>
                <a:lnTo>
                  <a:pt x="3329455" y="2638593"/>
                </a:lnTo>
                <a:lnTo>
                  <a:pt x="0" y="26385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311166">
            <a:off x="15238590" y="3800884"/>
            <a:ext cx="9294228" cy="7365676"/>
          </a:xfrm>
          <a:custGeom>
            <a:avLst/>
            <a:gdLst/>
            <a:ahLst/>
            <a:cxnLst/>
            <a:rect l="l" t="t" r="r" b="b"/>
            <a:pathLst>
              <a:path w="9294228" h="7365676">
                <a:moveTo>
                  <a:pt x="0" y="0"/>
                </a:moveTo>
                <a:lnTo>
                  <a:pt x="9294228" y="0"/>
                </a:lnTo>
                <a:lnTo>
                  <a:pt x="9294228" y="7365676"/>
                </a:lnTo>
                <a:lnTo>
                  <a:pt x="0" y="7365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1350730" y="1930686"/>
            <a:ext cx="5908570" cy="7096146"/>
            <a:chOff x="0" y="0"/>
            <a:chExt cx="7878093" cy="9461528"/>
          </a:xfrm>
        </p:grpSpPr>
        <p:pic>
          <p:nvPicPr>
            <p:cNvPr id="7" name="Picture 7"/>
            <p:cNvPicPr>
              <a:picLocks noChangeAspect="1"/>
            </p:cNvPicPr>
            <p:nvPr/>
          </p:nvPicPr>
          <p:blipFill>
            <a:blip r:embed="rId7"/>
            <a:srcRect l="22262" r="22262"/>
            <a:stretch>
              <a:fillRect/>
            </a:stretch>
          </p:blipFill>
          <p:spPr>
            <a:xfrm>
              <a:off x="0" y="0"/>
              <a:ext cx="7878093" cy="9461528"/>
            </a:xfrm>
            <a:prstGeom prst="rect">
              <a:avLst/>
            </a:prstGeom>
          </p:spPr>
        </p:pic>
      </p:grpSp>
      <p:sp>
        <p:nvSpPr>
          <p:cNvPr id="8" name="Freeform 8"/>
          <p:cNvSpPr/>
          <p:nvPr/>
        </p:nvSpPr>
        <p:spPr>
          <a:xfrm rot="-10800000" flipH="1">
            <a:off x="-2428262" y="7979657"/>
            <a:ext cx="4856524" cy="4114800"/>
          </a:xfrm>
          <a:custGeom>
            <a:avLst/>
            <a:gdLst/>
            <a:ahLst/>
            <a:cxnLst/>
            <a:rect l="l" t="t" r="r" b="b"/>
            <a:pathLst>
              <a:path w="4856524" h="4114800">
                <a:moveTo>
                  <a:pt x="4856524" y="0"/>
                </a:moveTo>
                <a:lnTo>
                  <a:pt x="0" y="0"/>
                </a:lnTo>
                <a:lnTo>
                  <a:pt x="0" y="4114800"/>
                </a:lnTo>
                <a:lnTo>
                  <a:pt x="4856524" y="4114800"/>
                </a:lnTo>
                <a:lnTo>
                  <a:pt x="485652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965825" y="1464806"/>
            <a:ext cx="7766646" cy="94107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References</a:t>
            </a:r>
          </a:p>
        </p:txBody>
      </p:sp>
      <p:sp>
        <p:nvSpPr>
          <p:cNvPr id="10" name="TextBox 10"/>
          <p:cNvSpPr txBox="1"/>
          <p:nvPr/>
        </p:nvSpPr>
        <p:spPr>
          <a:xfrm>
            <a:off x="1965825" y="2307897"/>
            <a:ext cx="9309100" cy="6718934"/>
          </a:xfrm>
          <a:prstGeom prst="rect">
            <a:avLst/>
          </a:prstGeom>
        </p:spPr>
        <p:txBody>
          <a:bodyPr lIns="0" tIns="0" rIns="0" bIns="0" rtlCol="0" anchor="t">
            <a:spAutoFit/>
          </a:bodyPr>
          <a:lstStyle/>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Arponen, J. (2022, July 29). Modernizing Website Development with the WordPress Block Editor. Aalto.fi. </a:t>
            </a:r>
            <a:r>
              <a:rPr lang="en-US" sz="2100" u="sng">
                <a:solidFill>
                  <a:srgbClr val="000000"/>
                </a:solidFill>
                <a:latin typeface="Times New Roman"/>
                <a:ea typeface="Times New Roman"/>
                <a:cs typeface="Times New Roman"/>
                <a:sym typeface="Times New Roman"/>
                <a:hlinkClick r:id="rId10" tooltip="https://aaltodoc.aalto.fi/items/360cae01-02c0-4a9b-abef-dd41f1375b51"/>
              </a:rPr>
              <a:t>https://aaltodoc.aalto.fi/items/360cae01-02c0-4a9b-abef-dd41f1375b51</a:t>
            </a:r>
          </a:p>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Clark, R., &amp; Clark, R. (2023). Technical SEO Handbook Learn How to Audit and Fix Technical SEO Issues. Google.co.in. </a:t>
            </a:r>
            <a:r>
              <a:rPr lang="en-US" sz="2100" u="sng">
                <a:solidFill>
                  <a:srgbClr val="000000"/>
                </a:solidFill>
                <a:latin typeface="Times New Roman"/>
                <a:ea typeface="Times New Roman"/>
                <a:cs typeface="Times New Roman"/>
                <a:sym typeface="Times New Roman"/>
                <a:hlinkClick r:id="rId11" tooltip="https://www.google.co.in/books/edition/Technical_SEO_Handbook/PtvfEAAAQBAJ?hl=en&amp;gbpv=0"/>
              </a:rPr>
              <a:t>https://www.google.co.in/books/edition/Technical_SEO_Handbook/PtvfEAAAQBAJ?hl=en&amp;gbpv=0</a:t>
            </a:r>
          </a:p>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Roumeliotis, K., &amp; D. Tselikas, N. (2022, July). An Effective SEO Techniques and Technologies Guide-Map. Ieeexplore.ieee.org. </a:t>
            </a:r>
            <a:r>
              <a:rPr lang="en-US" sz="2100" u="sng">
                <a:solidFill>
                  <a:srgbClr val="000000"/>
                </a:solidFill>
                <a:latin typeface="Times New Roman"/>
                <a:ea typeface="Times New Roman"/>
                <a:cs typeface="Times New Roman"/>
                <a:sym typeface="Times New Roman"/>
                <a:hlinkClick r:id="rId12" tooltip="https://ieeexplore.ieee.org/abstract/document/10246942"/>
              </a:rPr>
              <a:t>https://ieeexplore.ieee.org/abstract/document/10246942</a:t>
            </a:r>
          </a:p>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Kumar, A., Kumar, A., Hashmi, H., &amp; Khan, S. A. (2021). WordPress: A Multi-Functional Content Management System. 2021 10th International Conference on System Modeling &amp; Advancement in Research Trends (SMART). </a:t>
            </a:r>
            <a:r>
              <a:rPr lang="en-US" sz="2100" u="sng">
                <a:solidFill>
                  <a:srgbClr val="000000"/>
                </a:solidFill>
                <a:latin typeface="Times New Roman"/>
                <a:ea typeface="Times New Roman"/>
                <a:cs typeface="Times New Roman"/>
                <a:sym typeface="Times New Roman"/>
                <a:hlinkClick r:id="rId13" tooltip="https://doi.org/10.1109/smart52563.2021.9675311"/>
              </a:rPr>
              <a:t>https://doi.org/10.1109/smart52563.2021.9675311</a:t>
            </a:r>
          </a:p>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Papagiannis, N. (2020). Effective SEO and Content Marketing The Ultimate Guide for Maximizing Free Web Traffic. Google.co.in. </a:t>
            </a:r>
            <a:r>
              <a:rPr lang="en-US" sz="2100" u="sng">
                <a:solidFill>
                  <a:srgbClr val="000000"/>
                </a:solidFill>
                <a:latin typeface="Times New Roman"/>
                <a:ea typeface="Times New Roman"/>
                <a:cs typeface="Times New Roman"/>
                <a:sym typeface="Times New Roman"/>
                <a:hlinkClick r:id="rId14" tooltip="https://www.google.co.in/books/edition/Effective_SEO_and_Content_Marketing/B4TLDwAAQBAJ?hl=en&amp;gbpv=0"/>
              </a:rPr>
              <a:t>https://www.google.co.in/books/edition/Effective_SEO_and_Content_Marketing/B4TLDwAAQBAJ?hl=en&amp;gbpv=0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045936" y="3044936"/>
            <a:ext cx="10287000" cy="4197128"/>
            <a:chOff x="0" y="0"/>
            <a:chExt cx="43979205" cy="17943652"/>
          </a:xfrm>
        </p:grpSpPr>
        <p:sp>
          <p:nvSpPr>
            <p:cNvPr id="3" name="Freeform 3"/>
            <p:cNvSpPr/>
            <p:nvPr/>
          </p:nvSpPr>
          <p:spPr>
            <a:xfrm>
              <a:off x="0" y="0"/>
              <a:ext cx="43979204" cy="17943652"/>
            </a:xfrm>
            <a:custGeom>
              <a:avLst/>
              <a:gdLst/>
              <a:ahLst/>
              <a:cxnLst/>
              <a:rect l="l" t="t" r="r" b="b"/>
              <a:pathLst>
                <a:path w="43979204" h="17943652">
                  <a:moveTo>
                    <a:pt x="0" y="0"/>
                  </a:moveTo>
                  <a:lnTo>
                    <a:pt x="43979204" y="0"/>
                  </a:lnTo>
                  <a:lnTo>
                    <a:pt x="43979204" y="17943652"/>
                  </a:lnTo>
                  <a:lnTo>
                    <a:pt x="0" y="17943652"/>
                  </a:lnTo>
                  <a:close/>
                </a:path>
              </a:pathLst>
            </a:custGeom>
            <a:solidFill>
              <a:srgbClr val="E9E7E8"/>
            </a:solidFill>
          </p:spPr>
        </p:sp>
      </p:grpSp>
      <p:sp>
        <p:nvSpPr>
          <p:cNvPr id="4" name="Freeform 4"/>
          <p:cNvSpPr/>
          <p:nvPr/>
        </p:nvSpPr>
        <p:spPr>
          <a:xfrm>
            <a:off x="10345492" y="1028700"/>
            <a:ext cx="3329455" cy="2638593"/>
          </a:xfrm>
          <a:custGeom>
            <a:avLst/>
            <a:gdLst/>
            <a:ahLst/>
            <a:cxnLst/>
            <a:rect l="l" t="t" r="r" b="b"/>
            <a:pathLst>
              <a:path w="3329455" h="2638593">
                <a:moveTo>
                  <a:pt x="0" y="0"/>
                </a:moveTo>
                <a:lnTo>
                  <a:pt x="3329455" y="0"/>
                </a:lnTo>
                <a:lnTo>
                  <a:pt x="3329455" y="2638593"/>
                </a:lnTo>
                <a:lnTo>
                  <a:pt x="0" y="26385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311166">
            <a:off x="15238590" y="3800884"/>
            <a:ext cx="9294228" cy="7365676"/>
          </a:xfrm>
          <a:custGeom>
            <a:avLst/>
            <a:gdLst/>
            <a:ahLst/>
            <a:cxnLst/>
            <a:rect l="l" t="t" r="r" b="b"/>
            <a:pathLst>
              <a:path w="9294228" h="7365676">
                <a:moveTo>
                  <a:pt x="0" y="0"/>
                </a:moveTo>
                <a:lnTo>
                  <a:pt x="9294228" y="0"/>
                </a:lnTo>
                <a:lnTo>
                  <a:pt x="9294228" y="7365676"/>
                </a:lnTo>
                <a:lnTo>
                  <a:pt x="0" y="7365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1136587" y="1930686"/>
            <a:ext cx="5908570" cy="7096146"/>
            <a:chOff x="0" y="0"/>
            <a:chExt cx="7878093" cy="9461528"/>
          </a:xfrm>
        </p:grpSpPr>
        <p:pic>
          <p:nvPicPr>
            <p:cNvPr id="7" name="Picture 7"/>
            <p:cNvPicPr>
              <a:picLocks noChangeAspect="1"/>
            </p:cNvPicPr>
            <p:nvPr/>
          </p:nvPicPr>
          <p:blipFill>
            <a:blip r:embed="rId7"/>
            <a:srcRect l="22262" r="22262"/>
            <a:stretch>
              <a:fillRect/>
            </a:stretch>
          </p:blipFill>
          <p:spPr>
            <a:xfrm>
              <a:off x="0" y="0"/>
              <a:ext cx="7878093" cy="9461528"/>
            </a:xfrm>
            <a:prstGeom prst="rect">
              <a:avLst/>
            </a:prstGeom>
          </p:spPr>
        </p:pic>
      </p:grpSp>
      <p:sp>
        <p:nvSpPr>
          <p:cNvPr id="8" name="Freeform 8"/>
          <p:cNvSpPr/>
          <p:nvPr/>
        </p:nvSpPr>
        <p:spPr>
          <a:xfrm rot="-10800000" flipH="1">
            <a:off x="-2428262" y="7979657"/>
            <a:ext cx="4856524" cy="4114800"/>
          </a:xfrm>
          <a:custGeom>
            <a:avLst/>
            <a:gdLst/>
            <a:ahLst/>
            <a:cxnLst/>
            <a:rect l="l" t="t" r="r" b="b"/>
            <a:pathLst>
              <a:path w="4856524" h="4114800">
                <a:moveTo>
                  <a:pt x="4856524" y="0"/>
                </a:moveTo>
                <a:lnTo>
                  <a:pt x="0" y="0"/>
                </a:lnTo>
                <a:lnTo>
                  <a:pt x="0" y="4114800"/>
                </a:lnTo>
                <a:lnTo>
                  <a:pt x="4856524" y="4114800"/>
                </a:lnTo>
                <a:lnTo>
                  <a:pt x="485652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965825" y="1464806"/>
            <a:ext cx="8867275" cy="94107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References</a:t>
            </a:r>
          </a:p>
        </p:txBody>
      </p:sp>
      <p:sp>
        <p:nvSpPr>
          <p:cNvPr id="10" name="TextBox 10"/>
          <p:cNvSpPr txBox="1"/>
          <p:nvPr/>
        </p:nvSpPr>
        <p:spPr>
          <a:xfrm>
            <a:off x="1866900" y="2076429"/>
            <a:ext cx="8966200" cy="6718934"/>
          </a:xfrm>
          <a:prstGeom prst="rect">
            <a:avLst/>
          </a:prstGeom>
        </p:spPr>
        <p:txBody>
          <a:bodyPr lIns="0" tIns="0" rIns="0" bIns="0" rtlCol="0" anchor="t">
            <a:spAutoFit/>
          </a:bodyPr>
          <a:lstStyle/>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Patel, R. S., Chauhan, J. A., Patel, K. C., &amp; Bhavsar, K. (2024). Exploring the Effectiveness of On-Page SEO for Webpage Ranking: A Critical Study. Communications in Computer and Information Science, 163–171. </a:t>
            </a:r>
            <a:r>
              <a:rPr lang="en-US" sz="2100" u="sng">
                <a:solidFill>
                  <a:srgbClr val="000000"/>
                </a:solidFill>
                <a:latin typeface="Times New Roman"/>
                <a:ea typeface="Times New Roman"/>
                <a:cs typeface="Times New Roman"/>
                <a:sym typeface="Times New Roman"/>
                <a:hlinkClick r:id="rId10" tooltip="https://doi.org/10.1007/978-3-031-59107-5_11"/>
              </a:rPr>
              <a:t>https://doi.org/10.1007/978-3-031-59107-5_11</a:t>
            </a:r>
          </a:p>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Pattedar, N. V., Yoshitha, C., A., J. K., Prakashini, G. V., S., U., &amp; K.V., V. (2024). Search Engine Optimization (SEO) Auditing Tool. 2024 8th International Conference on Computational System and Information Technology for Sustainable Solutions (CSITSS), 1–6. </a:t>
            </a:r>
            <a:r>
              <a:rPr lang="en-US" sz="2100" u="sng">
                <a:solidFill>
                  <a:srgbClr val="000000"/>
                </a:solidFill>
                <a:latin typeface="Times New Roman"/>
                <a:ea typeface="Times New Roman"/>
                <a:cs typeface="Times New Roman"/>
                <a:sym typeface="Times New Roman"/>
                <a:hlinkClick r:id="rId11" tooltip="https://doi.org/10.1109/csitss64042.2024.10816778"/>
              </a:rPr>
              <a:t>https://doi.org/10.1109/csitss64042.2024.10816778</a:t>
            </a:r>
          </a:p>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Singh, M., Poonam Nandal, &amp; Bura, D. (2024). Optimizing Search Engine for Enhancing Computing and Communication in Real‐Time Systems. Optimizing Search Engine for Enhancing Computing and Communication in Real-Time Systems, 49–68. </a:t>
            </a:r>
            <a:r>
              <a:rPr lang="en-US" sz="2100" u="sng">
                <a:solidFill>
                  <a:srgbClr val="000000"/>
                </a:solidFill>
                <a:latin typeface="Times New Roman"/>
                <a:ea typeface="Times New Roman"/>
                <a:cs typeface="Times New Roman"/>
                <a:sym typeface="Times New Roman"/>
                <a:hlinkClick r:id="rId12" tooltip="https://doi.org/10.1002/9781119905202.ch3"/>
              </a:rPr>
              <a:t>https://doi.org/10.1002/9781119905202.ch3</a:t>
            </a:r>
          </a:p>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Van Looy, A. (2022). Search Engine Optimization. Social Media Management, 125–146. </a:t>
            </a:r>
            <a:r>
              <a:rPr lang="en-US" sz="2100" u="sng">
                <a:solidFill>
                  <a:srgbClr val="000000"/>
                </a:solidFill>
                <a:latin typeface="Times New Roman"/>
                <a:ea typeface="Times New Roman"/>
                <a:cs typeface="Times New Roman"/>
                <a:sym typeface="Times New Roman"/>
                <a:hlinkClick r:id="rId13" tooltip="https://doi.org/10.1007/978-3-030-99094-7_6"/>
              </a:rPr>
              <a:t>https://doi.org/10.1007/978-3-030-99094-7_6</a:t>
            </a:r>
          </a:p>
          <a:p>
            <a:pPr marL="453395" lvl="1" indent="-226697" algn="l">
              <a:lnSpc>
                <a:spcPts val="2940"/>
              </a:lnSpc>
              <a:buFont typeface="Arial"/>
              <a:buChar char="•"/>
            </a:pPr>
            <a:r>
              <a:rPr lang="en-US" sz="2100">
                <a:solidFill>
                  <a:srgbClr val="000000"/>
                </a:solidFill>
                <a:latin typeface="Times New Roman"/>
                <a:ea typeface="Times New Roman"/>
                <a:cs typeface="Times New Roman"/>
                <a:sym typeface="Times New Roman"/>
              </a:rPr>
              <a:t>Weiss, M. (2024). Websites, Search Engine Optimization, and Online Consultation. CRC Press EBooks, 79–103. </a:t>
            </a:r>
            <a:r>
              <a:rPr lang="en-US" sz="2100" u="sng">
                <a:solidFill>
                  <a:srgbClr val="000000"/>
                </a:solidFill>
                <a:latin typeface="Times New Roman"/>
                <a:ea typeface="Times New Roman"/>
                <a:cs typeface="Times New Roman"/>
                <a:sym typeface="Times New Roman"/>
                <a:hlinkClick r:id="rId14" tooltip="https://doi.org/10.1201/9781003524410-14"/>
              </a:rPr>
              <a:t>https://doi.org/10.1201/9781003524410-14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255019" y="2255019"/>
            <a:ext cx="10287000" cy="5776963"/>
            <a:chOff x="0" y="0"/>
            <a:chExt cx="43979205" cy="24697795"/>
          </a:xfrm>
        </p:grpSpPr>
        <p:sp>
          <p:nvSpPr>
            <p:cNvPr id="3" name="Freeform 3"/>
            <p:cNvSpPr/>
            <p:nvPr/>
          </p:nvSpPr>
          <p:spPr>
            <a:xfrm>
              <a:off x="0" y="0"/>
              <a:ext cx="43979204" cy="24697795"/>
            </a:xfrm>
            <a:custGeom>
              <a:avLst/>
              <a:gdLst/>
              <a:ahLst/>
              <a:cxnLst/>
              <a:rect l="l" t="t" r="r" b="b"/>
              <a:pathLst>
                <a:path w="43979204" h="24697795">
                  <a:moveTo>
                    <a:pt x="0" y="0"/>
                  </a:moveTo>
                  <a:lnTo>
                    <a:pt x="43979204" y="0"/>
                  </a:lnTo>
                  <a:lnTo>
                    <a:pt x="43979204" y="24697795"/>
                  </a:lnTo>
                  <a:lnTo>
                    <a:pt x="0" y="24697795"/>
                  </a:lnTo>
                  <a:close/>
                </a:path>
              </a:pathLst>
            </a:custGeom>
            <a:solidFill>
              <a:srgbClr val="E9E7E8"/>
            </a:solidFill>
          </p:spPr>
        </p:sp>
      </p:grpSp>
      <p:sp>
        <p:nvSpPr>
          <p:cNvPr id="4" name="Freeform 4"/>
          <p:cNvSpPr/>
          <p:nvPr/>
        </p:nvSpPr>
        <p:spPr>
          <a:xfrm flipH="1">
            <a:off x="11245231" y="-1592172"/>
            <a:ext cx="3758347" cy="3184345"/>
          </a:xfrm>
          <a:custGeom>
            <a:avLst/>
            <a:gdLst/>
            <a:ahLst/>
            <a:cxnLst/>
            <a:rect l="l" t="t" r="r" b="b"/>
            <a:pathLst>
              <a:path w="3758347" h="3184345">
                <a:moveTo>
                  <a:pt x="3758346" y="0"/>
                </a:moveTo>
                <a:lnTo>
                  <a:pt x="0" y="0"/>
                </a:lnTo>
                <a:lnTo>
                  <a:pt x="0" y="3184344"/>
                </a:lnTo>
                <a:lnTo>
                  <a:pt x="3758346" y="3184344"/>
                </a:lnTo>
                <a:lnTo>
                  <a:pt x="375834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522891">
            <a:off x="-3594483" y="3382335"/>
            <a:ext cx="9294228" cy="7365676"/>
          </a:xfrm>
          <a:custGeom>
            <a:avLst/>
            <a:gdLst/>
            <a:ahLst/>
            <a:cxnLst/>
            <a:rect l="l" t="t" r="r" b="b"/>
            <a:pathLst>
              <a:path w="9294228" h="7365676">
                <a:moveTo>
                  <a:pt x="0" y="0"/>
                </a:moveTo>
                <a:lnTo>
                  <a:pt x="9294228" y="0"/>
                </a:lnTo>
                <a:lnTo>
                  <a:pt x="9294228" y="7365675"/>
                </a:lnTo>
                <a:lnTo>
                  <a:pt x="0" y="73656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028700" y="1024128"/>
            <a:ext cx="8115300" cy="8234172"/>
            <a:chOff x="0" y="0"/>
            <a:chExt cx="10820400" cy="10978896"/>
          </a:xfrm>
        </p:grpSpPr>
        <p:pic>
          <p:nvPicPr>
            <p:cNvPr id="7" name="Picture 7"/>
            <p:cNvPicPr>
              <a:picLocks noChangeAspect="1"/>
            </p:cNvPicPr>
            <p:nvPr/>
          </p:nvPicPr>
          <p:blipFill>
            <a:blip r:embed="rId6"/>
            <a:srcRect l="12463" r="24747"/>
            <a:stretch>
              <a:fillRect/>
            </a:stretch>
          </p:blipFill>
          <p:spPr>
            <a:xfrm>
              <a:off x="0" y="0"/>
              <a:ext cx="10820400" cy="10978896"/>
            </a:xfrm>
            <a:prstGeom prst="rect">
              <a:avLst/>
            </a:prstGeom>
          </p:spPr>
        </p:pic>
      </p:grpSp>
      <p:sp>
        <p:nvSpPr>
          <p:cNvPr id="8" name="TextBox 8"/>
          <p:cNvSpPr txBox="1"/>
          <p:nvPr/>
        </p:nvSpPr>
        <p:spPr>
          <a:xfrm>
            <a:off x="9544147" y="4181094"/>
            <a:ext cx="7160514" cy="1872615"/>
          </a:xfrm>
          <a:prstGeom prst="rect">
            <a:avLst/>
          </a:prstGeom>
        </p:spPr>
        <p:txBody>
          <a:bodyPr lIns="0" tIns="0" rIns="0" bIns="0" rtlCol="0" anchor="t">
            <a:spAutoFit/>
          </a:bodyPr>
          <a:lstStyle/>
          <a:p>
            <a:pPr algn="l">
              <a:lnSpc>
                <a:spcPts val="12480"/>
              </a:lnSpc>
            </a:pPr>
            <a:r>
              <a:rPr lang="en-US" sz="12000" b="1">
                <a:solidFill>
                  <a:srgbClr val="000000"/>
                </a:solidFill>
                <a:latin typeface="Times New Roman Bold"/>
                <a:ea typeface="Times New Roman Bold"/>
                <a:cs typeface="Times New Roman Bold"/>
                <a:sym typeface="Times New Roman Bold"/>
              </a:rPr>
              <a:t>Thank You</a:t>
            </a:r>
          </a:p>
        </p:txBody>
      </p:sp>
      <p:sp>
        <p:nvSpPr>
          <p:cNvPr id="9" name="Freeform 9"/>
          <p:cNvSpPr/>
          <p:nvPr/>
        </p:nvSpPr>
        <p:spPr>
          <a:xfrm rot="-10800000" flipH="1">
            <a:off x="15504362" y="7982636"/>
            <a:ext cx="4476550" cy="3792859"/>
          </a:xfrm>
          <a:custGeom>
            <a:avLst/>
            <a:gdLst/>
            <a:ahLst/>
            <a:cxnLst/>
            <a:rect l="l" t="t" r="r" b="b"/>
            <a:pathLst>
              <a:path w="4476550" h="3792859">
                <a:moveTo>
                  <a:pt x="4476550" y="0"/>
                </a:moveTo>
                <a:lnTo>
                  <a:pt x="0" y="0"/>
                </a:lnTo>
                <a:lnTo>
                  <a:pt x="0" y="3792859"/>
                </a:lnTo>
                <a:lnTo>
                  <a:pt x="4476550" y="3792859"/>
                </a:lnTo>
                <a:lnTo>
                  <a:pt x="447655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308374" y="-692626"/>
            <a:ext cx="3671252" cy="18288000"/>
            <a:chOff x="0" y="0"/>
            <a:chExt cx="15695417" cy="78185253"/>
          </a:xfrm>
        </p:grpSpPr>
        <p:sp>
          <p:nvSpPr>
            <p:cNvPr id="3" name="Freeform 3"/>
            <p:cNvSpPr/>
            <p:nvPr/>
          </p:nvSpPr>
          <p:spPr>
            <a:xfrm>
              <a:off x="0" y="0"/>
              <a:ext cx="15695417" cy="78185256"/>
            </a:xfrm>
            <a:custGeom>
              <a:avLst/>
              <a:gdLst/>
              <a:ahLst/>
              <a:cxnLst/>
              <a:rect l="l" t="t" r="r" b="b"/>
              <a:pathLst>
                <a:path w="15695417" h="78185256">
                  <a:moveTo>
                    <a:pt x="0" y="0"/>
                  </a:moveTo>
                  <a:lnTo>
                    <a:pt x="15695417" y="0"/>
                  </a:lnTo>
                  <a:lnTo>
                    <a:pt x="15695417" y="78185256"/>
                  </a:lnTo>
                  <a:lnTo>
                    <a:pt x="0" y="78185256"/>
                  </a:lnTo>
                  <a:close/>
                </a:path>
              </a:pathLst>
            </a:custGeom>
            <a:solidFill>
              <a:srgbClr val="E9E7E8"/>
            </a:solidFill>
          </p:spPr>
        </p:sp>
      </p:grpSp>
      <p:sp>
        <p:nvSpPr>
          <p:cNvPr id="4" name="Freeform 4"/>
          <p:cNvSpPr/>
          <p:nvPr/>
        </p:nvSpPr>
        <p:spPr>
          <a:xfrm rot="2453853">
            <a:off x="14203300" y="1458678"/>
            <a:ext cx="3811064" cy="3020268"/>
          </a:xfrm>
          <a:custGeom>
            <a:avLst/>
            <a:gdLst/>
            <a:ahLst/>
            <a:cxnLst/>
            <a:rect l="l" t="t" r="r" b="b"/>
            <a:pathLst>
              <a:path w="3811064" h="3020268">
                <a:moveTo>
                  <a:pt x="0" y="0"/>
                </a:moveTo>
                <a:lnTo>
                  <a:pt x="3811064" y="0"/>
                </a:lnTo>
                <a:lnTo>
                  <a:pt x="3811064" y="3020268"/>
                </a:lnTo>
                <a:lnTo>
                  <a:pt x="0" y="30202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522891">
            <a:off x="8693015" y="7344544"/>
            <a:ext cx="9294228" cy="7365676"/>
          </a:xfrm>
          <a:custGeom>
            <a:avLst/>
            <a:gdLst/>
            <a:ahLst/>
            <a:cxnLst/>
            <a:rect l="l" t="t" r="r" b="b"/>
            <a:pathLst>
              <a:path w="9294228" h="7365676">
                <a:moveTo>
                  <a:pt x="0" y="0"/>
                </a:moveTo>
                <a:lnTo>
                  <a:pt x="9294228" y="0"/>
                </a:lnTo>
                <a:lnTo>
                  <a:pt x="9294228" y="7365676"/>
                </a:lnTo>
                <a:lnTo>
                  <a:pt x="0" y="7365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9658274" y="2282051"/>
            <a:ext cx="6665018" cy="6852424"/>
            <a:chOff x="0" y="0"/>
            <a:chExt cx="8886691" cy="9136566"/>
          </a:xfrm>
        </p:grpSpPr>
        <p:pic>
          <p:nvPicPr>
            <p:cNvPr id="7" name="Picture 7"/>
            <p:cNvPicPr>
              <a:picLocks noChangeAspect="1"/>
            </p:cNvPicPr>
            <p:nvPr/>
          </p:nvPicPr>
          <p:blipFill>
            <a:blip r:embed="rId7"/>
            <a:srcRect l="16929" r="16929"/>
            <a:stretch>
              <a:fillRect/>
            </a:stretch>
          </p:blipFill>
          <p:spPr>
            <a:xfrm>
              <a:off x="0" y="0"/>
              <a:ext cx="8886691" cy="9136566"/>
            </a:xfrm>
            <a:prstGeom prst="rect">
              <a:avLst/>
            </a:prstGeom>
          </p:spPr>
        </p:pic>
      </p:grpSp>
      <p:grpSp>
        <p:nvGrpSpPr>
          <p:cNvPr id="8" name="Group 8"/>
          <p:cNvGrpSpPr/>
          <p:nvPr/>
        </p:nvGrpSpPr>
        <p:grpSpPr>
          <a:xfrm rot="-5400000">
            <a:off x="2263868" y="1984008"/>
            <a:ext cx="6852424" cy="7448509"/>
            <a:chOff x="0" y="0"/>
            <a:chExt cx="29295632" cy="31844028"/>
          </a:xfrm>
        </p:grpSpPr>
        <p:sp>
          <p:nvSpPr>
            <p:cNvPr id="9" name="Freeform 9"/>
            <p:cNvSpPr/>
            <p:nvPr/>
          </p:nvSpPr>
          <p:spPr>
            <a:xfrm>
              <a:off x="0" y="0"/>
              <a:ext cx="29295632" cy="31844028"/>
            </a:xfrm>
            <a:custGeom>
              <a:avLst/>
              <a:gdLst/>
              <a:ahLst/>
              <a:cxnLst/>
              <a:rect l="l" t="t" r="r" b="b"/>
              <a:pathLst>
                <a:path w="29295632" h="31844028">
                  <a:moveTo>
                    <a:pt x="0" y="0"/>
                  </a:moveTo>
                  <a:lnTo>
                    <a:pt x="29295632" y="0"/>
                  </a:lnTo>
                  <a:lnTo>
                    <a:pt x="29295632" y="31844028"/>
                  </a:lnTo>
                  <a:lnTo>
                    <a:pt x="0" y="31844028"/>
                  </a:lnTo>
                  <a:close/>
                </a:path>
              </a:pathLst>
            </a:custGeom>
            <a:solidFill>
              <a:srgbClr val="E9E7E8"/>
            </a:solidFill>
          </p:spPr>
        </p:sp>
      </p:grpSp>
      <p:sp>
        <p:nvSpPr>
          <p:cNvPr id="10" name="TextBox 10"/>
          <p:cNvSpPr txBox="1"/>
          <p:nvPr/>
        </p:nvSpPr>
        <p:spPr>
          <a:xfrm>
            <a:off x="1965825" y="1321931"/>
            <a:ext cx="7448509" cy="94107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Introduction to SEO</a:t>
            </a:r>
          </a:p>
        </p:txBody>
      </p:sp>
      <p:sp>
        <p:nvSpPr>
          <p:cNvPr id="11" name="TextBox 11"/>
          <p:cNvSpPr txBox="1"/>
          <p:nvPr/>
        </p:nvSpPr>
        <p:spPr>
          <a:xfrm>
            <a:off x="2467157" y="2472938"/>
            <a:ext cx="6445846" cy="661352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SEO is a shorthand for Search Engine Optimization.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This procedure promotes enhancement of websites higher up in search results.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 website visibility increases so more visitors come to the website without spending in advertisement (Van Looy, 2022).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Search engines like Google ranks the website, which is well structured and useful.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SEO increases the probability of that content being seen easily.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When SEO works well, websites and blogs get more traffic and greater exposure (I. Roumeliotis &amp; D. Tselikas, 2022).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045936" y="3044936"/>
            <a:ext cx="10287000" cy="4197128"/>
            <a:chOff x="0" y="0"/>
            <a:chExt cx="43979205" cy="17943652"/>
          </a:xfrm>
        </p:grpSpPr>
        <p:sp>
          <p:nvSpPr>
            <p:cNvPr id="3" name="Freeform 3"/>
            <p:cNvSpPr/>
            <p:nvPr/>
          </p:nvSpPr>
          <p:spPr>
            <a:xfrm>
              <a:off x="0" y="0"/>
              <a:ext cx="43979204" cy="17943652"/>
            </a:xfrm>
            <a:custGeom>
              <a:avLst/>
              <a:gdLst/>
              <a:ahLst/>
              <a:cxnLst/>
              <a:rect l="l" t="t" r="r" b="b"/>
              <a:pathLst>
                <a:path w="43979204" h="17943652">
                  <a:moveTo>
                    <a:pt x="0" y="0"/>
                  </a:moveTo>
                  <a:lnTo>
                    <a:pt x="43979204" y="0"/>
                  </a:lnTo>
                  <a:lnTo>
                    <a:pt x="43979204" y="17943652"/>
                  </a:lnTo>
                  <a:lnTo>
                    <a:pt x="0" y="17943652"/>
                  </a:lnTo>
                  <a:close/>
                </a:path>
              </a:pathLst>
            </a:custGeom>
            <a:solidFill>
              <a:srgbClr val="E9E7E8"/>
            </a:solidFill>
          </p:spPr>
        </p:sp>
      </p:grpSp>
      <p:sp>
        <p:nvSpPr>
          <p:cNvPr id="4" name="Freeform 4"/>
          <p:cNvSpPr/>
          <p:nvPr/>
        </p:nvSpPr>
        <p:spPr>
          <a:xfrm>
            <a:off x="10246944" y="723900"/>
            <a:ext cx="3329455" cy="2638593"/>
          </a:xfrm>
          <a:custGeom>
            <a:avLst/>
            <a:gdLst/>
            <a:ahLst/>
            <a:cxnLst/>
            <a:rect l="l" t="t" r="r" b="b"/>
            <a:pathLst>
              <a:path w="3329455" h="2638593">
                <a:moveTo>
                  <a:pt x="0" y="0"/>
                </a:moveTo>
                <a:lnTo>
                  <a:pt x="3329455" y="0"/>
                </a:lnTo>
                <a:lnTo>
                  <a:pt x="3329455" y="2638593"/>
                </a:lnTo>
                <a:lnTo>
                  <a:pt x="0" y="26385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311166">
            <a:off x="15238590" y="3800884"/>
            <a:ext cx="9294228" cy="7365676"/>
          </a:xfrm>
          <a:custGeom>
            <a:avLst/>
            <a:gdLst/>
            <a:ahLst/>
            <a:cxnLst/>
            <a:rect l="l" t="t" r="r" b="b"/>
            <a:pathLst>
              <a:path w="9294228" h="7365676">
                <a:moveTo>
                  <a:pt x="0" y="0"/>
                </a:moveTo>
                <a:lnTo>
                  <a:pt x="9294228" y="0"/>
                </a:lnTo>
                <a:lnTo>
                  <a:pt x="9294228" y="7365676"/>
                </a:lnTo>
                <a:lnTo>
                  <a:pt x="0" y="7365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1350730" y="1732755"/>
            <a:ext cx="5908570" cy="7096146"/>
            <a:chOff x="0" y="0"/>
            <a:chExt cx="7878093" cy="9461528"/>
          </a:xfrm>
        </p:grpSpPr>
        <p:pic>
          <p:nvPicPr>
            <p:cNvPr id="7" name="Picture 7"/>
            <p:cNvPicPr>
              <a:picLocks noChangeAspect="1"/>
            </p:cNvPicPr>
            <p:nvPr/>
          </p:nvPicPr>
          <p:blipFill>
            <a:blip r:embed="rId7"/>
            <a:srcRect l="22262" r="22262"/>
            <a:stretch>
              <a:fillRect/>
            </a:stretch>
          </p:blipFill>
          <p:spPr>
            <a:xfrm>
              <a:off x="0" y="0"/>
              <a:ext cx="7878093" cy="9461528"/>
            </a:xfrm>
            <a:prstGeom prst="rect">
              <a:avLst/>
            </a:prstGeom>
          </p:spPr>
        </p:pic>
      </p:grpSp>
      <p:sp>
        <p:nvSpPr>
          <p:cNvPr id="8" name="Freeform 8"/>
          <p:cNvSpPr/>
          <p:nvPr/>
        </p:nvSpPr>
        <p:spPr>
          <a:xfrm rot="-10800000" flipH="1">
            <a:off x="-2428262" y="7979657"/>
            <a:ext cx="4856524" cy="4114800"/>
          </a:xfrm>
          <a:custGeom>
            <a:avLst/>
            <a:gdLst/>
            <a:ahLst/>
            <a:cxnLst/>
            <a:rect l="l" t="t" r="r" b="b"/>
            <a:pathLst>
              <a:path w="4856524" h="4114800">
                <a:moveTo>
                  <a:pt x="4856524" y="0"/>
                </a:moveTo>
                <a:lnTo>
                  <a:pt x="0" y="0"/>
                </a:lnTo>
                <a:lnTo>
                  <a:pt x="0" y="4114800"/>
                </a:lnTo>
                <a:lnTo>
                  <a:pt x="4856524" y="4114800"/>
                </a:lnTo>
                <a:lnTo>
                  <a:pt x="485652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965825" y="1464806"/>
            <a:ext cx="7766646" cy="1731645"/>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Importance of SEO in WordPress</a:t>
            </a:r>
          </a:p>
        </p:txBody>
      </p:sp>
      <p:sp>
        <p:nvSpPr>
          <p:cNvPr id="10" name="TextBox 10"/>
          <p:cNvSpPr txBox="1"/>
          <p:nvPr/>
        </p:nvSpPr>
        <p:spPr>
          <a:xfrm>
            <a:off x="1965825" y="3091676"/>
            <a:ext cx="7766646" cy="573722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WordPress is one of the most popular content management system platforms for building websites (Kumar et al., 2021).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 advantages of using WordPress as website builder are it helps in SEO, for example clean links and mobile themes.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Plugins amplify these features by providing additional tools and automation.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With sufficient SEO configuration, WordPress websites load faster and rank well.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This exposes the users to get a larger audience, allowing them some degree of freedom to grow an online presence.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428330" y="2427330"/>
            <a:ext cx="7408500" cy="8310840"/>
            <a:chOff x="0" y="0"/>
            <a:chExt cx="31672978" cy="35530685"/>
          </a:xfrm>
        </p:grpSpPr>
        <p:sp>
          <p:nvSpPr>
            <p:cNvPr id="3" name="Freeform 3"/>
            <p:cNvSpPr/>
            <p:nvPr/>
          </p:nvSpPr>
          <p:spPr>
            <a:xfrm>
              <a:off x="0" y="0"/>
              <a:ext cx="31672978" cy="35530684"/>
            </a:xfrm>
            <a:custGeom>
              <a:avLst/>
              <a:gdLst/>
              <a:ahLst/>
              <a:cxnLst/>
              <a:rect l="l" t="t" r="r" b="b"/>
              <a:pathLst>
                <a:path w="31672978" h="35530684">
                  <a:moveTo>
                    <a:pt x="0" y="0"/>
                  </a:moveTo>
                  <a:lnTo>
                    <a:pt x="31672978" y="0"/>
                  </a:lnTo>
                  <a:lnTo>
                    <a:pt x="31672978" y="35530684"/>
                  </a:lnTo>
                  <a:lnTo>
                    <a:pt x="0" y="35530684"/>
                  </a:lnTo>
                  <a:close/>
                </a:path>
              </a:pathLst>
            </a:custGeom>
            <a:solidFill>
              <a:srgbClr val="E9E7E8"/>
            </a:solidFill>
          </p:spPr>
        </p:sp>
      </p:grpSp>
      <p:sp>
        <p:nvSpPr>
          <p:cNvPr id="4" name="Freeform 4"/>
          <p:cNvSpPr/>
          <p:nvPr/>
        </p:nvSpPr>
        <p:spPr>
          <a:xfrm flipH="1">
            <a:off x="7748618" y="-2057400"/>
            <a:ext cx="4190836" cy="3550781"/>
          </a:xfrm>
          <a:custGeom>
            <a:avLst/>
            <a:gdLst/>
            <a:ahLst/>
            <a:cxnLst/>
            <a:rect l="l" t="t" r="r" b="b"/>
            <a:pathLst>
              <a:path w="4190836" h="3550781">
                <a:moveTo>
                  <a:pt x="4190835" y="0"/>
                </a:moveTo>
                <a:lnTo>
                  <a:pt x="0" y="0"/>
                </a:lnTo>
                <a:lnTo>
                  <a:pt x="0" y="3550781"/>
                </a:lnTo>
                <a:lnTo>
                  <a:pt x="4190835" y="3550781"/>
                </a:lnTo>
                <a:lnTo>
                  <a:pt x="419083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7311166">
            <a:off x="10910734" y="6935798"/>
            <a:ext cx="9294228" cy="7365676"/>
          </a:xfrm>
          <a:custGeom>
            <a:avLst/>
            <a:gdLst/>
            <a:ahLst/>
            <a:cxnLst/>
            <a:rect l="l" t="t" r="r" b="b"/>
            <a:pathLst>
              <a:path w="9294228" h="7365676">
                <a:moveTo>
                  <a:pt x="0" y="0"/>
                </a:moveTo>
                <a:lnTo>
                  <a:pt x="9294228" y="0"/>
                </a:lnTo>
                <a:lnTo>
                  <a:pt x="9294228" y="7365675"/>
                </a:lnTo>
                <a:lnTo>
                  <a:pt x="0" y="73656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9977160" y="1543050"/>
            <a:ext cx="7282140" cy="7200900"/>
            <a:chOff x="0" y="0"/>
            <a:chExt cx="9709521" cy="9601200"/>
          </a:xfrm>
        </p:grpSpPr>
        <p:pic>
          <p:nvPicPr>
            <p:cNvPr id="7" name="Picture 7"/>
            <p:cNvPicPr>
              <a:picLocks noChangeAspect="1"/>
            </p:cNvPicPr>
            <p:nvPr/>
          </p:nvPicPr>
          <p:blipFill>
            <a:blip r:embed="rId7"/>
            <a:srcRect l="16311" r="16311"/>
            <a:stretch>
              <a:fillRect/>
            </a:stretch>
          </p:blipFill>
          <p:spPr>
            <a:xfrm>
              <a:off x="0" y="0"/>
              <a:ext cx="9709521" cy="9601200"/>
            </a:xfrm>
            <a:prstGeom prst="rect">
              <a:avLst/>
            </a:prstGeom>
          </p:spPr>
        </p:pic>
      </p:grpSp>
      <p:sp>
        <p:nvSpPr>
          <p:cNvPr id="8" name="Freeform 8"/>
          <p:cNvSpPr/>
          <p:nvPr/>
        </p:nvSpPr>
        <p:spPr>
          <a:xfrm rot="2453853">
            <a:off x="-1664727" y="4078328"/>
            <a:ext cx="3329455" cy="2638593"/>
          </a:xfrm>
          <a:custGeom>
            <a:avLst/>
            <a:gdLst/>
            <a:ahLst/>
            <a:cxnLst/>
            <a:rect l="l" t="t" r="r" b="b"/>
            <a:pathLst>
              <a:path w="3329455" h="2638593">
                <a:moveTo>
                  <a:pt x="0" y="0"/>
                </a:moveTo>
                <a:lnTo>
                  <a:pt x="3329454" y="0"/>
                </a:lnTo>
                <a:lnTo>
                  <a:pt x="3329454" y="2638593"/>
                </a:lnTo>
                <a:lnTo>
                  <a:pt x="0" y="26385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6469213" y="8432668"/>
            <a:ext cx="3374822" cy="403859"/>
          </a:xfrm>
          <a:prstGeom prst="rect">
            <a:avLst/>
          </a:prstGeom>
        </p:spPr>
        <p:txBody>
          <a:bodyPr lIns="0" tIns="0" rIns="0" bIns="0" rtlCol="0" anchor="t">
            <a:spAutoFit/>
          </a:bodyPr>
          <a:lstStyle/>
          <a:p>
            <a:pPr algn="ctr">
              <a:lnSpc>
                <a:spcPts val="2940"/>
              </a:lnSpc>
            </a:pPr>
            <a:r>
              <a:rPr lang="en-US" sz="2100">
                <a:solidFill>
                  <a:srgbClr val="FFFFFF"/>
                </a:solidFill>
                <a:latin typeface="Times New Roman"/>
                <a:ea typeface="Times New Roman"/>
                <a:cs typeface="Times New Roman"/>
                <a:sym typeface="Times New Roman"/>
              </a:rPr>
              <a:t>Kyrie Petrakis</a:t>
            </a:r>
          </a:p>
        </p:txBody>
      </p:sp>
      <p:sp>
        <p:nvSpPr>
          <p:cNvPr id="10" name="TextBox 10"/>
          <p:cNvSpPr txBox="1"/>
          <p:nvPr/>
        </p:nvSpPr>
        <p:spPr>
          <a:xfrm>
            <a:off x="1965825" y="1464806"/>
            <a:ext cx="7533775" cy="252222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Common SEO Challenges in WordPress</a:t>
            </a:r>
          </a:p>
        </p:txBody>
      </p:sp>
      <p:sp>
        <p:nvSpPr>
          <p:cNvPr id="11" name="TextBox 11"/>
          <p:cNvSpPr txBox="1"/>
          <p:nvPr/>
        </p:nvSpPr>
        <p:spPr>
          <a:xfrm>
            <a:off x="1965825" y="3882251"/>
            <a:ext cx="7533775" cy="486092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Many WordPress sites, even with fine content, have problems with SEO.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Maybe they forget to add keywords or set page titles.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Double content and slow page speeds diminish ranking in search.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Then, there's just about users who don't use the proper tools or update their plugins.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Great content, without good SEO, could stay hidden from view and away from the search engines (Arponen, 2022).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941964" y="940964"/>
            <a:ext cx="10287000" cy="8405071"/>
            <a:chOff x="0" y="0"/>
            <a:chExt cx="43979205" cy="35933543"/>
          </a:xfrm>
        </p:grpSpPr>
        <p:sp>
          <p:nvSpPr>
            <p:cNvPr id="3" name="Freeform 3"/>
            <p:cNvSpPr/>
            <p:nvPr/>
          </p:nvSpPr>
          <p:spPr>
            <a:xfrm>
              <a:off x="0" y="0"/>
              <a:ext cx="43979204" cy="35933543"/>
            </a:xfrm>
            <a:custGeom>
              <a:avLst/>
              <a:gdLst/>
              <a:ahLst/>
              <a:cxnLst/>
              <a:rect l="l" t="t" r="r" b="b"/>
              <a:pathLst>
                <a:path w="43979204" h="35933543">
                  <a:moveTo>
                    <a:pt x="0" y="0"/>
                  </a:moveTo>
                  <a:lnTo>
                    <a:pt x="43979204" y="0"/>
                  </a:lnTo>
                  <a:lnTo>
                    <a:pt x="43979204" y="35933543"/>
                  </a:lnTo>
                  <a:lnTo>
                    <a:pt x="0" y="35933543"/>
                  </a:lnTo>
                  <a:close/>
                </a:path>
              </a:pathLst>
            </a:custGeom>
            <a:solidFill>
              <a:srgbClr val="E9E7E8"/>
            </a:solidFill>
          </p:spPr>
        </p:sp>
      </p:grpSp>
      <p:sp>
        <p:nvSpPr>
          <p:cNvPr id="4" name="Freeform 4"/>
          <p:cNvSpPr/>
          <p:nvPr/>
        </p:nvSpPr>
        <p:spPr>
          <a:xfrm rot="7311166">
            <a:off x="12200105" y="-644016"/>
            <a:ext cx="9294228" cy="7365676"/>
          </a:xfrm>
          <a:custGeom>
            <a:avLst/>
            <a:gdLst/>
            <a:ahLst/>
            <a:cxnLst/>
            <a:rect l="l" t="t" r="r" b="b"/>
            <a:pathLst>
              <a:path w="9294228" h="7365676">
                <a:moveTo>
                  <a:pt x="0" y="0"/>
                </a:moveTo>
                <a:lnTo>
                  <a:pt x="9294228" y="0"/>
                </a:lnTo>
                <a:lnTo>
                  <a:pt x="9294228" y="7365675"/>
                </a:lnTo>
                <a:lnTo>
                  <a:pt x="0" y="7365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2453853">
            <a:off x="1061148" y="7756516"/>
            <a:ext cx="4185709" cy="3317174"/>
          </a:xfrm>
          <a:custGeom>
            <a:avLst/>
            <a:gdLst/>
            <a:ahLst/>
            <a:cxnLst/>
            <a:rect l="l" t="t" r="r" b="b"/>
            <a:pathLst>
              <a:path w="4185709" h="3317174">
                <a:moveTo>
                  <a:pt x="0" y="0"/>
                </a:moveTo>
                <a:lnTo>
                  <a:pt x="4185709" y="0"/>
                </a:lnTo>
                <a:lnTo>
                  <a:pt x="4185709" y="3317174"/>
                </a:lnTo>
                <a:lnTo>
                  <a:pt x="0" y="33171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825192" y="2405876"/>
            <a:ext cx="8057737" cy="6523812"/>
            <a:chOff x="0" y="0"/>
            <a:chExt cx="10743649" cy="8698416"/>
          </a:xfrm>
        </p:grpSpPr>
        <p:pic>
          <p:nvPicPr>
            <p:cNvPr id="7" name="Picture 7"/>
            <p:cNvPicPr>
              <a:picLocks noChangeAspect="1"/>
            </p:cNvPicPr>
            <p:nvPr/>
          </p:nvPicPr>
          <p:blipFill>
            <a:blip r:embed="rId7"/>
            <a:srcRect l="11402" r="11402"/>
            <a:stretch>
              <a:fillRect/>
            </a:stretch>
          </p:blipFill>
          <p:spPr>
            <a:xfrm>
              <a:off x="0" y="0"/>
              <a:ext cx="10743649" cy="8698416"/>
            </a:xfrm>
            <a:prstGeom prst="rect">
              <a:avLst/>
            </a:prstGeom>
          </p:spPr>
        </p:pic>
      </p:grpSp>
      <p:grpSp>
        <p:nvGrpSpPr>
          <p:cNvPr id="8" name="Group 8"/>
          <p:cNvGrpSpPr/>
          <p:nvPr/>
        </p:nvGrpSpPr>
        <p:grpSpPr>
          <a:xfrm rot="-5400000">
            <a:off x="10103168" y="2185636"/>
            <a:ext cx="6523812" cy="6964290"/>
            <a:chOff x="0" y="0"/>
            <a:chExt cx="27890741" cy="29773885"/>
          </a:xfrm>
        </p:grpSpPr>
        <p:sp>
          <p:nvSpPr>
            <p:cNvPr id="9" name="Freeform 9"/>
            <p:cNvSpPr/>
            <p:nvPr/>
          </p:nvSpPr>
          <p:spPr>
            <a:xfrm>
              <a:off x="0" y="0"/>
              <a:ext cx="27890741" cy="29773885"/>
            </a:xfrm>
            <a:custGeom>
              <a:avLst/>
              <a:gdLst/>
              <a:ahLst/>
              <a:cxnLst/>
              <a:rect l="l" t="t" r="r" b="b"/>
              <a:pathLst>
                <a:path w="27890741" h="29773885">
                  <a:moveTo>
                    <a:pt x="0" y="0"/>
                  </a:moveTo>
                  <a:lnTo>
                    <a:pt x="27890741" y="0"/>
                  </a:lnTo>
                  <a:lnTo>
                    <a:pt x="27890741" y="29773885"/>
                  </a:lnTo>
                  <a:lnTo>
                    <a:pt x="0" y="29773885"/>
                  </a:lnTo>
                  <a:close/>
                </a:path>
              </a:pathLst>
            </a:custGeom>
            <a:solidFill>
              <a:srgbClr val="FFFFFF"/>
            </a:solidFill>
          </p:spPr>
        </p:sp>
      </p:grpSp>
      <p:sp>
        <p:nvSpPr>
          <p:cNvPr id="10" name="Freeform 10"/>
          <p:cNvSpPr/>
          <p:nvPr/>
        </p:nvSpPr>
        <p:spPr>
          <a:xfrm flipH="1">
            <a:off x="16847219" y="2088460"/>
            <a:ext cx="4856524" cy="4114800"/>
          </a:xfrm>
          <a:custGeom>
            <a:avLst/>
            <a:gdLst/>
            <a:ahLst/>
            <a:cxnLst/>
            <a:rect l="l" t="t" r="r" b="b"/>
            <a:pathLst>
              <a:path w="4856524" h="4114800">
                <a:moveTo>
                  <a:pt x="4856524" y="0"/>
                </a:moveTo>
                <a:lnTo>
                  <a:pt x="0" y="0"/>
                </a:lnTo>
                <a:lnTo>
                  <a:pt x="0" y="4114800"/>
                </a:lnTo>
                <a:lnTo>
                  <a:pt x="4856524" y="4114800"/>
                </a:lnTo>
                <a:lnTo>
                  <a:pt x="485652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1825192" y="1464806"/>
            <a:ext cx="7917103" cy="94107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Why Use SEO Plugins?</a:t>
            </a:r>
          </a:p>
        </p:txBody>
      </p:sp>
      <p:sp>
        <p:nvSpPr>
          <p:cNvPr id="12" name="TextBox 12"/>
          <p:cNvSpPr txBox="1"/>
          <p:nvPr/>
        </p:nvSpPr>
        <p:spPr>
          <a:xfrm>
            <a:off x="10142151" y="2746782"/>
            <a:ext cx="6445846" cy="573722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SEO plugins make it easy for users to keep tabs on their website's search performance.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They help keep their content creators on track with good tips and SEO checks for every post or page.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 plugins give the user the ability to edit meta tags, create XML sitemaps, and analyze content.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 same tasks without the plugin could be achieved with code or extra effort.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A user just has to click a few buttons to optimize their content and make their site look better to search engines (Weiss, 2024).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255019" y="2255019"/>
            <a:ext cx="10287000" cy="5776963"/>
            <a:chOff x="0" y="0"/>
            <a:chExt cx="43979205" cy="24697795"/>
          </a:xfrm>
        </p:grpSpPr>
        <p:sp>
          <p:nvSpPr>
            <p:cNvPr id="3" name="Freeform 3"/>
            <p:cNvSpPr/>
            <p:nvPr/>
          </p:nvSpPr>
          <p:spPr>
            <a:xfrm>
              <a:off x="0" y="0"/>
              <a:ext cx="43979204" cy="24697795"/>
            </a:xfrm>
            <a:custGeom>
              <a:avLst/>
              <a:gdLst/>
              <a:ahLst/>
              <a:cxnLst/>
              <a:rect l="l" t="t" r="r" b="b"/>
              <a:pathLst>
                <a:path w="43979204" h="24697795">
                  <a:moveTo>
                    <a:pt x="0" y="0"/>
                  </a:moveTo>
                  <a:lnTo>
                    <a:pt x="43979204" y="0"/>
                  </a:lnTo>
                  <a:lnTo>
                    <a:pt x="43979204" y="24697795"/>
                  </a:lnTo>
                  <a:lnTo>
                    <a:pt x="0" y="24697795"/>
                  </a:lnTo>
                  <a:close/>
                </a:path>
              </a:pathLst>
            </a:custGeom>
            <a:solidFill>
              <a:srgbClr val="E9E7E8"/>
            </a:solidFill>
          </p:spPr>
        </p:sp>
      </p:grpSp>
      <p:sp>
        <p:nvSpPr>
          <p:cNvPr id="4" name="Freeform 4"/>
          <p:cNvSpPr/>
          <p:nvPr/>
        </p:nvSpPr>
        <p:spPr>
          <a:xfrm rot="7311166">
            <a:off x="90861" y="2014041"/>
            <a:ext cx="8633023" cy="6841671"/>
          </a:xfrm>
          <a:custGeom>
            <a:avLst/>
            <a:gdLst/>
            <a:ahLst/>
            <a:cxnLst/>
            <a:rect l="l" t="t" r="r" b="b"/>
            <a:pathLst>
              <a:path w="8633023" h="6841671">
                <a:moveTo>
                  <a:pt x="0" y="0"/>
                </a:moveTo>
                <a:lnTo>
                  <a:pt x="8633023" y="0"/>
                </a:lnTo>
                <a:lnTo>
                  <a:pt x="8633023" y="6841671"/>
                </a:lnTo>
                <a:lnTo>
                  <a:pt x="0" y="6841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7984810" y="-1299180"/>
            <a:ext cx="3758347" cy="3184345"/>
          </a:xfrm>
          <a:custGeom>
            <a:avLst/>
            <a:gdLst/>
            <a:ahLst/>
            <a:cxnLst/>
            <a:rect l="l" t="t" r="r" b="b"/>
            <a:pathLst>
              <a:path w="3758347" h="3184345">
                <a:moveTo>
                  <a:pt x="3758346" y="0"/>
                </a:moveTo>
                <a:lnTo>
                  <a:pt x="0" y="0"/>
                </a:lnTo>
                <a:lnTo>
                  <a:pt x="0" y="3184344"/>
                </a:lnTo>
                <a:lnTo>
                  <a:pt x="3758346" y="3184344"/>
                </a:lnTo>
                <a:lnTo>
                  <a:pt x="3758346"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975914" y="1028700"/>
            <a:ext cx="6132721" cy="3817142"/>
            <a:chOff x="0" y="0"/>
            <a:chExt cx="8176961" cy="5089522"/>
          </a:xfrm>
        </p:grpSpPr>
        <p:pic>
          <p:nvPicPr>
            <p:cNvPr id="7" name="Picture 7"/>
            <p:cNvPicPr>
              <a:picLocks noChangeAspect="1"/>
            </p:cNvPicPr>
            <p:nvPr/>
          </p:nvPicPr>
          <p:blipFill>
            <a:blip r:embed="rId7"/>
            <a:srcRect l="4864" r="4864"/>
            <a:stretch>
              <a:fillRect/>
            </a:stretch>
          </p:blipFill>
          <p:spPr>
            <a:xfrm>
              <a:off x="0" y="0"/>
              <a:ext cx="8176961" cy="5089522"/>
            </a:xfrm>
            <a:prstGeom prst="rect">
              <a:avLst/>
            </a:prstGeom>
          </p:spPr>
        </p:pic>
      </p:grpSp>
      <p:grpSp>
        <p:nvGrpSpPr>
          <p:cNvPr id="8" name="Group 8"/>
          <p:cNvGrpSpPr/>
          <p:nvPr/>
        </p:nvGrpSpPr>
        <p:grpSpPr>
          <a:xfrm>
            <a:off x="1975914" y="5441158"/>
            <a:ext cx="6132721" cy="3817142"/>
            <a:chOff x="0" y="0"/>
            <a:chExt cx="8176961" cy="5089522"/>
          </a:xfrm>
        </p:grpSpPr>
        <p:pic>
          <p:nvPicPr>
            <p:cNvPr id="9" name="Picture 9"/>
            <p:cNvPicPr>
              <a:picLocks noChangeAspect="1"/>
            </p:cNvPicPr>
            <p:nvPr/>
          </p:nvPicPr>
          <p:blipFill>
            <a:blip r:embed="rId8"/>
            <a:srcRect t="404" b="404"/>
            <a:stretch>
              <a:fillRect/>
            </a:stretch>
          </p:blipFill>
          <p:spPr>
            <a:xfrm>
              <a:off x="0" y="0"/>
              <a:ext cx="8176961" cy="5089522"/>
            </a:xfrm>
            <a:prstGeom prst="rect">
              <a:avLst/>
            </a:prstGeom>
          </p:spPr>
        </p:pic>
      </p:grpSp>
      <p:grpSp>
        <p:nvGrpSpPr>
          <p:cNvPr id="10" name="Group 10"/>
          <p:cNvGrpSpPr/>
          <p:nvPr/>
        </p:nvGrpSpPr>
        <p:grpSpPr>
          <a:xfrm rot="-5400000">
            <a:off x="9032620" y="1690292"/>
            <a:ext cx="7097306" cy="7965665"/>
            <a:chOff x="0" y="0"/>
            <a:chExt cx="30342558" cy="34054982"/>
          </a:xfrm>
        </p:grpSpPr>
        <p:sp>
          <p:nvSpPr>
            <p:cNvPr id="11" name="Freeform 11"/>
            <p:cNvSpPr/>
            <p:nvPr/>
          </p:nvSpPr>
          <p:spPr>
            <a:xfrm>
              <a:off x="0" y="0"/>
              <a:ext cx="30342557" cy="34054982"/>
            </a:xfrm>
            <a:custGeom>
              <a:avLst/>
              <a:gdLst/>
              <a:ahLst/>
              <a:cxnLst/>
              <a:rect l="l" t="t" r="r" b="b"/>
              <a:pathLst>
                <a:path w="30342557" h="34054982">
                  <a:moveTo>
                    <a:pt x="0" y="0"/>
                  </a:moveTo>
                  <a:lnTo>
                    <a:pt x="30342557" y="0"/>
                  </a:lnTo>
                  <a:lnTo>
                    <a:pt x="30342557" y="34054982"/>
                  </a:lnTo>
                  <a:lnTo>
                    <a:pt x="0" y="34054982"/>
                  </a:lnTo>
                  <a:close/>
                </a:path>
              </a:pathLst>
            </a:custGeom>
            <a:solidFill>
              <a:srgbClr val="E9E7E8"/>
            </a:solidFill>
          </p:spPr>
        </p:sp>
      </p:grpSp>
      <p:sp>
        <p:nvSpPr>
          <p:cNvPr id="12" name="Freeform 12"/>
          <p:cNvSpPr/>
          <p:nvPr/>
        </p:nvSpPr>
        <p:spPr>
          <a:xfrm rot="-10800000" flipH="1">
            <a:off x="16793125" y="8902403"/>
            <a:ext cx="2528203" cy="2142078"/>
          </a:xfrm>
          <a:custGeom>
            <a:avLst/>
            <a:gdLst/>
            <a:ahLst/>
            <a:cxnLst/>
            <a:rect l="l" t="t" r="r" b="b"/>
            <a:pathLst>
              <a:path w="2528203" h="2142078">
                <a:moveTo>
                  <a:pt x="2528203" y="0"/>
                </a:moveTo>
                <a:lnTo>
                  <a:pt x="0" y="0"/>
                </a:lnTo>
                <a:lnTo>
                  <a:pt x="0" y="2142078"/>
                </a:lnTo>
                <a:lnTo>
                  <a:pt x="2528203" y="2142078"/>
                </a:lnTo>
                <a:lnTo>
                  <a:pt x="2528203"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TextBox 13"/>
          <p:cNvSpPr txBox="1"/>
          <p:nvPr/>
        </p:nvSpPr>
        <p:spPr>
          <a:xfrm>
            <a:off x="8598441" y="1000125"/>
            <a:ext cx="7965665" cy="94107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Overview of Yoast SEO</a:t>
            </a:r>
          </a:p>
        </p:txBody>
      </p:sp>
      <p:sp>
        <p:nvSpPr>
          <p:cNvPr id="14" name="TextBox 14"/>
          <p:cNvSpPr txBox="1"/>
          <p:nvPr/>
        </p:nvSpPr>
        <p:spPr>
          <a:xfrm>
            <a:off x="9358350" y="2533049"/>
            <a:ext cx="6445846" cy="617537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This is one of the many very famous plugins thousands of WordPress websites use globally.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 plugin looks into the content for focus keywords, readability, and meta descriptions.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 plugin gives real-time feedback on red, orange, and green signals.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It also provides structured data and creates sitemaps automatically.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Settings offered by Yoast will help even beginners modify their content and adhere easily to SEO best practices (Pattedar et al., 2024).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1319418" y="3318418"/>
            <a:ext cx="10287000" cy="3650165"/>
            <a:chOff x="0" y="0"/>
            <a:chExt cx="43979205" cy="15605262"/>
          </a:xfrm>
        </p:grpSpPr>
        <p:sp>
          <p:nvSpPr>
            <p:cNvPr id="3" name="Freeform 3"/>
            <p:cNvSpPr/>
            <p:nvPr/>
          </p:nvSpPr>
          <p:spPr>
            <a:xfrm>
              <a:off x="0" y="0"/>
              <a:ext cx="43979204" cy="15605263"/>
            </a:xfrm>
            <a:custGeom>
              <a:avLst/>
              <a:gdLst/>
              <a:ahLst/>
              <a:cxnLst/>
              <a:rect l="l" t="t" r="r" b="b"/>
              <a:pathLst>
                <a:path w="43979204" h="15605263">
                  <a:moveTo>
                    <a:pt x="0" y="0"/>
                  </a:moveTo>
                  <a:lnTo>
                    <a:pt x="43979204" y="0"/>
                  </a:lnTo>
                  <a:lnTo>
                    <a:pt x="43979204" y="15605263"/>
                  </a:lnTo>
                  <a:lnTo>
                    <a:pt x="0" y="15605263"/>
                  </a:lnTo>
                  <a:close/>
                </a:path>
              </a:pathLst>
            </a:custGeom>
            <a:solidFill>
              <a:srgbClr val="E9E7E8"/>
            </a:solidFill>
          </p:spPr>
        </p:sp>
      </p:grpSp>
      <p:grpSp>
        <p:nvGrpSpPr>
          <p:cNvPr id="4" name="Group 4"/>
          <p:cNvGrpSpPr/>
          <p:nvPr/>
        </p:nvGrpSpPr>
        <p:grpSpPr>
          <a:xfrm rot="-5400000">
            <a:off x="2185187" y="1041677"/>
            <a:ext cx="7764919" cy="8203644"/>
            <a:chOff x="0" y="0"/>
            <a:chExt cx="33196751" cy="33255706"/>
          </a:xfrm>
        </p:grpSpPr>
        <p:sp>
          <p:nvSpPr>
            <p:cNvPr id="5" name="Freeform 5"/>
            <p:cNvSpPr/>
            <p:nvPr/>
          </p:nvSpPr>
          <p:spPr>
            <a:xfrm>
              <a:off x="0" y="0"/>
              <a:ext cx="33196752" cy="33255707"/>
            </a:xfrm>
            <a:custGeom>
              <a:avLst/>
              <a:gdLst/>
              <a:ahLst/>
              <a:cxnLst/>
              <a:rect l="l" t="t" r="r" b="b"/>
              <a:pathLst>
                <a:path w="33196752" h="33255707">
                  <a:moveTo>
                    <a:pt x="0" y="0"/>
                  </a:moveTo>
                  <a:lnTo>
                    <a:pt x="33196752" y="0"/>
                  </a:lnTo>
                  <a:lnTo>
                    <a:pt x="33196752" y="33255707"/>
                  </a:lnTo>
                  <a:lnTo>
                    <a:pt x="0" y="33255707"/>
                  </a:lnTo>
                  <a:close/>
                </a:path>
              </a:pathLst>
            </a:custGeom>
            <a:solidFill>
              <a:srgbClr val="E9E7E8"/>
            </a:solidFill>
          </p:spPr>
        </p:sp>
      </p:grpSp>
      <p:sp>
        <p:nvSpPr>
          <p:cNvPr id="6" name="Freeform 6"/>
          <p:cNvSpPr/>
          <p:nvPr/>
        </p:nvSpPr>
        <p:spPr>
          <a:xfrm rot="7311166">
            <a:off x="12942789" y="545885"/>
            <a:ext cx="8633023" cy="6841671"/>
          </a:xfrm>
          <a:custGeom>
            <a:avLst/>
            <a:gdLst/>
            <a:ahLst/>
            <a:cxnLst/>
            <a:rect l="l" t="t" r="r" b="b"/>
            <a:pathLst>
              <a:path w="8633023" h="6841671">
                <a:moveTo>
                  <a:pt x="0" y="0"/>
                </a:moveTo>
                <a:lnTo>
                  <a:pt x="8633022" y="0"/>
                </a:lnTo>
                <a:lnTo>
                  <a:pt x="8633022" y="6841670"/>
                </a:lnTo>
                <a:lnTo>
                  <a:pt x="0" y="68416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2453853">
            <a:off x="-921057" y="8119205"/>
            <a:ext cx="3329455" cy="2638593"/>
          </a:xfrm>
          <a:custGeom>
            <a:avLst/>
            <a:gdLst/>
            <a:ahLst/>
            <a:cxnLst/>
            <a:rect l="l" t="t" r="r" b="b"/>
            <a:pathLst>
              <a:path w="3329455" h="2638593">
                <a:moveTo>
                  <a:pt x="0" y="0"/>
                </a:moveTo>
                <a:lnTo>
                  <a:pt x="3329455" y="0"/>
                </a:lnTo>
                <a:lnTo>
                  <a:pt x="3329455" y="2638593"/>
                </a:lnTo>
                <a:lnTo>
                  <a:pt x="0" y="26385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0169469" y="1261040"/>
            <a:ext cx="7089831" cy="7764919"/>
            <a:chOff x="0" y="0"/>
            <a:chExt cx="9453108" cy="10353226"/>
          </a:xfrm>
        </p:grpSpPr>
        <p:pic>
          <p:nvPicPr>
            <p:cNvPr id="9" name="Picture 9"/>
            <p:cNvPicPr>
              <a:picLocks noChangeAspect="1"/>
            </p:cNvPicPr>
            <p:nvPr/>
          </p:nvPicPr>
          <p:blipFill>
            <a:blip r:embed="rId7"/>
            <a:srcRect l="19583" r="19583"/>
            <a:stretch>
              <a:fillRect/>
            </a:stretch>
          </p:blipFill>
          <p:spPr>
            <a:xfrm>
              <a:off x="0" y="0"/>
              <a:ext cx="9453108" cy="10353226"/>
            </a:xfrm>
            <a:prstGeom prst="rect">
              <a:avLst/>
            </a:prstGeom>
          </p:spPr>
        </p:pic>
      </p:grpSp>
      <p:sp>
        <p:nvSpPr>
          <p:cNvPr id="10" name="TextBox 10"/>
          <p:cNvSpPr txBox="1"/>
          <p:nvPr/>
        </p:nvSpPr>
        <p:spPr>
          <a:xfrm>
            <a:off x="1965825" y="2131556"/>
            <a:ext cx="8203644" cy="795089"/>
          </a:xfrm>
          <a:prstGeom prst="rect">
            <a:avLst/>
          </a:prstGeom>
        </p:spPr>
        <p:txBody>
          <a:bodyPr wrap="square" lIns="0" tIns="0" rIns="0" bIns="0" rtlCol="0" anchor="t">
            <a:spAutoFit/>
          </a:bodyPr>
          <a:lstStyle/>
          <a:p>
            <a:pPr algn="l">
              <a:lnSpc>
                <a:spcPts val="6240"/>
              </a:lnSpc>
            </a:pPr>
            <a:r>
              <a:rPr lang="en-US" sz="6000" b="1" dirty="0">
                <a:solidFill>
                  <a:srgbClr val="000000"/>
                </a:solidFill>
                <a:latin typeface="Times New Roman Bold"/>
                <a:ea typeface="Times New Roman Bold"/>
                <a:cs typeface="Times New Roman Bold"/>
                <a:sym typeface="Times New Roman Bold"/>
              </a:rPr>
              <a:t>Overview of Rank Math</a:t>
            </a:r>
          </a:p>
        </p:txBody>
      </p:sp>
      <p:sp>
        <p:nvSpPr>
          <p:cNvPr id="11" name="TextBox 11"/>
          <p:cNvSpPr txBox="1"/>
          <p:nvPr/>
        </p:nvSpPr>
        <p:spPr>
          <a:xfrm>
            <a:off x="2266092" y="3145651"/>
            <a:ext cx="7178175" cy="486092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Rank Math is an another powerful SEO tool considered to boast advanced features.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It allows multiple keywords tracking and provides support for rich snippets and schema markup.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On the WordPress dashboard, Rank Math connects directly to the Google Search Console.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 setup wizard makes it possible to configure its settings in just a few minutes.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 plugin also gives useful SEO analysis for every single page and post.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879575" y="849875"/>
            <a:ext cx="9258300" cy="7558551"/>
            <a:chOff x="0" y="0"/>
            <a:chExt cx="39581284" cy="32314479"/>
          </a:xfrm>
        </p:grpSpPr>
        <p:sp>
          <p:nvSpPr>
            <p:cNvPr id="3" name="Freeform 3"/>
            <p:cNvSpPr/>
            <p:nvPr/>
          </p:nvSpPr>
          <p:spPr>
            <a:xfrm>
              <a:off x="0" y="0"/>
              <a:ext cx="39581283" cy="32314477"/>
            </a:xfrm>
            <a:custGeom>
              <a:avLst/>
              <a:gdLst/>
              <a:ahLst/>
              <a:cxnLst/>
              <a:rect l="l" t="t" r="r" b="b"/>
              <a:pathLst>
                <a:path w="39581283" h="32314477">
                  <a:moveTo>
                    <a:pt x="0" y="0"/>
                  </a:moveTo>
                  <a:lnTo>
                    <a:pt x="39581283" y="0"/>
                  </a:lnTo>
                  <a:lnTo>
                    <a:pt x="39581283" y="32314477"/>
                  </a:lnTo>
                  <a:lnTo>
                    <a:pt x="0" y="32314477"/>
                  </a:lnTo>
                  <a:close/>
                </a:path>
              </a:pathLst>
            </a:custGeom>
            <a:solidFill>
              <a:srgbClr val="E9E7E8"/>
            </a:solidFill>
          </p:spPr>
        </p:sp>
      </p:grpSp>
      <p:sp>
        <p:nvSpPr>
          <p:cNvPr id="4" name="Freeform 4"/>
          <p:cNvSpPr/>
          <p:nvPr/>
        </p:nvSpPr>
        <p:spPr>
          <a:xfrm flipH="1">
            <a:off x="17259300" y="427847"/>
            <a:ext cx="4856524" cy="4114800"/>
          </a:xfrm>
          <a:custGeom>
            <a:avLst/>
            <a:gdLst/>
            <a:ahLst/>
            <a:cxnLst/>
            <a:rect l="l" t="t" r="r" b="b"/>
            <a:pathLst>
              <a:path w="4856524" h="4114800">
                <a:moveTo>
                  <a:pt x="4856524" y="0"/>
                </a:moveTo>
                <a:lnTo>
                  <a:pt x="0" y="0"/>
                </a:lnTo>
                <a:lnTo>
                  <a:pt x="0" y="4114800"/>
                </a:lnTo>
                <a:lnTo>
                  <a:pt x="4856524" y="4114800"/>
                </a:lnTo>
                <a:lnTo>
                  <a:pt x="485652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018529" flipH="1">
            <a:off x="-1203562" y="8687894"/>
            <a:ext cx="3508275" cy="2972466"/>
          </a:xfrm>
          <a:custGeom>
            <a:avLst/>
            <a:gdLst/>
            <a:ahLst/>
            <a:cxnLst/>
            <a:rect l="l" t="t" r="r" b="b"/>
            <a:pathLst>
              <a:path w="3508275" h="2972466">
                <a:moveTo>
                  <a:pt x="3508275" y="0"/>
                </a:moveTo>
                <a:lnTo>
                  <a:pt x="0" y="0"/>
                </a:lnTo>
                <a:lnTo>
                  <a:pt x="0" y="2972465"/>
                </a:lnTo>
                <a:lnTo>
                  <a:pt x="3508275" y="2972465"/>
                </a:lnTo>
                <a:lnTo>
                  <a:pt x="3508275"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9484672">
            <a:off x="11590172" y="4520313"/>
            <a:ext cx="8633023" cy="6841671"/>
          </a:xfrm>
          <a:custGeom>
            <a:avLst/>
            <a:gdLst/>
            <a:ahLst/>
            <a:cxnLst/>
            <a:rect l="l" t="t" r="r" b="b"/>
            <a:pathLst>
              <a:path w="8633023" h="6841671">
                <a:moveTo>
                  <a:pt x="0" y="0"/>
                </a:moveTo>
                <a:lnTo>
                  <a:pt x="8633023" y="0"/>
                </a:lnTo>
                <a:lnTo>
                  <a:pt x="8633023" y="6841670"/>
                </a:lnTo>
                <a:lnTo>
                  <a:pt x="0" y="68416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a:off x="8816922" y="2485247"/>
            <a:ext cx="8213778" cy="6203950"/>
            <a:chOff x="0" y="0"/>
            <a:chExt cx="10951704" cy="8271933"/>
          </a:xfrm>
        </p:grpSpPr>
        <p:pic>
          <p:nvPicPr>
            <p:cNvPr id="8" name="Picture 8"/>
            <p:cNvPicPr>
              <a:picLocks noChangeAspect="1"/>
            </p:cNvPicPr>
            <p:nvPr/>
          </p:nvPicPr>
          <p:blipFill>
            <a:blip r:embed="rId9"/>
            <a:srcRect l="1137" r="1137"/>
            <a:stretch>
              <a:fillRect/>
            </a:stretch>
          </p:blipFill>
          <p:spPr>
            <a:xfrm>
              <a:off x="0" y="0"/>
              <a:ext cx="10951704" cy="8271933"/>
            </a:xfrm>
            <a:prstGeom prst="rect">
              <a:avLst/>
            </a:prstGeom>
          </p:spPr>
        </p:pic>
      </p:grpSp>
      <p:sp>
        <p:nvSpPr>
          <p:cNvPr id="9" name="TextBox 9"/>
          <p:cNvSpPr txBox="1"/>
          <p:nvPr/>
        </p:nvSpPr>
        <p:spPr>
          <a:xfrm>
            <a:off x="1965825" y="1544177"/>
            <a:ext cx="8763624" cy="94107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On-Page SEO Features</a:t>
            </a:r>
          </a:p>
        </p:txBody>
      </p:sp>
      <p:sp>
        <p:nvSpPr>
          <p:cNvPr id="10" name="TextBox 10"/>
          <p:cNvSpPr txBox="1"/>
          <p:nvPr/>
        </p:nvSpPr>
        <p:spPr>
          <a:xfrm>
            <a:off x="1965825" y="2937974"/>
            <a:ext cx="6693348" cy="5498521"/>
          </a:xfrm>
          <a:prstGeom prst="rect">
            <a:avLst/>
          </a:prstGeom>
        </p:spPr>
        <p:txBody>
          <a:bodyPr lIns="0" tIns="0" rIns="0" bIns="0" rtlCol="0" anchor="t">
            <a:spAutoFit/>
          </a:bodyPr>
          <a:lstStyle/>
          <a:p>
            <a:pPr marL="560478" lvl="1" indent="-280239" algn="l">
              <a:lnSpc>
                <a:spcPts val="3634"/>
              </a:lnSpc>
              <a:buFont typeface="Arial"/>
              <a:buChar char="•"/>
            </a:pPr>
            <a:r>
              <a:rPr lang="en-US" sz="2596">
                <a:solidFill>
                  <a:srgbClr val="000000"/>
                </a:solidFill>
                <a:latin typeface="Times New Roman"/>
                <a:ea typeface="Times New Roman"/>
                <a:cs typeface="Times New Roman"/>
                <a:sym typeface="Times New Roman"/>
              </a:rPr>
              <a:t>On-page means changes are made directly to the content on the website to increase search visibility (Patel et al., 2024). </a:t>
            </a:r>
          </a:p>
          <a:p>
            <a:pPr marL="560478" lvl="1" indent="-280239" algn="l">
              <a:lnSpc>
                <a:spcPts val="3634"/>
              </a:lnSpc>
              <a:buFont typeface="Arial"/>
              <a:buChar char="•"/>
            </a:pPr>
            <a:r>
              <a:rPr lang="en-US" sz="2596">
                <a:solidFill>
                  <a:srgbClr val="000000"/>
                </a:solidFill>
                <a:latin typeface="Times New Roman"/>
                <a:ea typeface="Times New Roman"/>
                <a:cs typeface="Times New Roman"/>
                <a:sym typeface="Times New Roman"/>
              </a:rPr>
              <a:t>Plugins guide to type proper meta titles, meta descriptions, and focus keywords. </a:t>
            </a:r>
          </a:p>
          <a:p>
            <a:pPr marL="560478" lvl="1" indent="-280239" algn="l">
              <a:lnSpc>
                <a:spcPts val="3634"/>
              </a:lnSpc>
              <a:buFont typeface="Arial"/>
              <a:buChar char="•"/>
            </a:pPr>
            <a:r>
              <a:rPr lang="en-US" sz="2596">
                <a:solidFill>
                  <a:srgbClr val="000000"/>
                </a:solidFill>
                <a:latin typeface="Times New Roman"/>
                <a:ea typeface="Times New Roman"/>
                <a:cs typeface="Times New Roman"/>
                <a:sym typeface="Times New Roman"/>
              </a:rPr>
              <a:t>They tell when to add headers, interlinking, and images that include alt text. </a:t>
            </a:r>
          </a:p>
          <a:p>
            <a:pPr marL="560478" lvl="1" indent="-280239" algn="l">
              <a:lnSpc>
                <a:spcPts val="3634"/>
              </a:lnSpc>
              <a:buFont typeface="Arial"/>
              <a:buChar char="•"/>
            </a:pPr>
            <a:r>
              <a:rPr lang="en-US" sz="2596">
                <a:solidFill>
                  <a:srgbClr val="000000"/>
                </a:solidFill>
                <a:latin typeface="Times New Roman"/>
                <a:ea typeface="Times New Roman"/>
                <a:cs typeface="Times New Roman"/>
                <a:sym typeface="Times New Roman"/>
              </a:rPr>
              <a:t>It also assists with short paragraphs and simple language. </a:t>
            </a:r>
          </a:p>
          <a:p>
            <a:pPr marL="560478" lvl="1" indent="-280239" algn="l">
              <a:lnSpc>
                <a:spcPts val="3634"/>
              </a:lnSpc>
              <a:buFont typeface="Arial"/>
              <a:buChar char="•"/>
            </a:pPr>
            <a:r>
              <a:rPr lang="en-US" sz="2596">
                <a:solidFill>
                  <a:srgbClr val="000000"/>
                </a:solidFill>
                <a:latin typeface="Times New Roman"/>
                <a:ea typeface="Times New Roman"/>
                <a:cs typeface="Times New Roman"/>
                <a:sym typeface="Times New Roman"/>
              </a:rPr>
              <a:t>Plugins such as Yoast and Rank Math put a spotlight on the shortcomings while the client write or edit.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54283" y="-1246717"/>
            <a:ext cx="4779434" cy="18288000"/>
            <a:chOff x="0" y="0"/>
            <a:chExt cx="20433141" cy="78185253"/>
          </a:xfrm>
        </p:grpSpPr>
        <p:sp>
          <p:nvSpPr>
            <p:cNvPr id="3" name="Freeform 3"/>
            <p:cNvSpPr/>
            <p:nvPr/>
          </p:nvSpPr>
          <p:spPr>
            <a:xfrm>
              <a:off x="0" y="0"/>
              <a:ext cx="20433142" cy="78185256"/>
            </a:xfrm>
            <a:custGeom>
              <a:avLst/>
              <a:gdLst/>
              <a:ahLst/>
              <a:cxnLst/>
              <a:rect l="l" t="t" r="r" b="b"/>
              <a:pathLst>
                <a:path w="20433142" h="78185256">
                  <a:moveTo>
                    <a:pt x="0" y="0"/>
                  </a:moveTo>
                  <a:lnTo>
                    <a:pt x="20433142" y="0"/>
                  </a:lnTo>
                  <a:lnTo>
                    <a:pt x="20433142" y="78185256"/>
                  </a:lnTo>
                  <a:lnTo>
                    <a:pt x="0" y="78185256"/>
                  </a:lnTo>
                  <a:close/>
                </a:path>
              </a:pathLst>
            </a:custGeom>
            <a:solidFill>
              <a:srgbClr val="E9E7E8"/>
            </a:solidFill>
          </p:spPr>
        </p:sp>
      </p:grpSp>
      <p:grpSp>
        <p:nvGrpSpPr>
          <p:cNvPr id="4" name="Group 4"/>
          <p:cNvGrpSpPr/>
          <p:nvPr/>
        </p:nvGrpSpPr>
        <p:grpSpPr>
          <a:xfrm>
            <a:off x="8737600" y="2728383"/>
            <a:ext cx="8115300" cy="5859218"/>
            <a:chOff x="0" y="0"/>
            <a:chExt cx="10820400" cy="7812290"/>
          </a:xfrm>
        </p:grpSpPr>
        <p:pic>
          <p:nvPicPr>
            <p:cNvPr id="5" name="Picture 5"/>
            <p:cNvPicPr>
              <a:picLocks noChangeAspect="1"/>
            </p:cNvPicPr>
            <p:nvPr/>
          </p:nvPicPr>
          <p:blipFill>
            <a:blip r:embed="rId3"/>
            <a:srcRect l="6630" r="6630"/>
            <a:stretch>
              <a:fillRect/>
            </a:stretch>
          </p:blipFill>
          <p:spPr>
            <a:xfrm>
              <a:off x="0" y="0"/>
              <a:ext cx="10820400" cy="7812290"/>
            </a:xfrm>
            <a:prstGeom prst="rect">
              <a:avLst/>
            </a:prstGeom>
          </p:spPr>
        </p:pic>
      </p:grpSp>
      <p:sp>
        <p:nvSpPr>
          <p:cNvPr id="6" name="Freeform 6"/>
          <p:cNvSpPr/>
          <p:nvPr/>
        </p:nvSpPr>
        <p:spPr>
          <a:xfrm rot="-10800000" flipH="1">
            <a:off x="16852900" y="3185376"/>
            <a:ext cx="4622181" cy="3916248"/>
          </a:xfrm>
          <a:custGeom>
            <a:avLst/>
            <a:gdLst/>
            <a:ahLst/>
            <a:cxnLst/>
            <a:rect l="l" t="t" r="r" b="b"/>
            <a:pathLst>
              <a:path w="4622181" h="3916248">
                <a:moveTo>
                  <a:pt x="4622181" y="0"/>
                </a:moveTo>
                <a:lnTo>
                  <a:pt x="0" y="0"/>
                </a:lnTo>
                <a:lnTo>
                  <a:pt x="0" y="3916248"/>
                </a:lnTo>
                <a:lnTo>
                  <a:pt x="4622181" y="3916248"/>
                </a:lnTo>
                <a:lnTo>
                  <a:pt x="4622181"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2453853">
            <a:off x="-2082791" y="8628413"/>
            <a:ext cx="4185709" cy="3317174"/>
          </a:xfrm>
          <a:custGeom>
            <a:avLst/>
            <a:gdLst/>
            <a:ahLst/>
            <a:cxnLst/>
            <a:rect l="l" t="t" r="r" b="b"/>
            <a:pathLst>
              <a:path w="4185709" h="3317174">
                <a:moveTo>
                  <a:pt x="0" y="0"/>
                </a:moveTo>
                <a:lnTo>
                  <a:pt x="4185709" y="0"/>
                </a:lnTo>
                <a:lnTo>
                  <a:pt x="4185709" y="3317174"/>
                </a:lnTo>
                <a:lnTo>
                  <a:pt x="0" y="3317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672988" y="1575931"/>
            <a:ext cx="10166309" cy="941070"/>
          </a:xfrm>
          <a:prstGeom prst="rect">
            <a:avLst/>
          </a:prstGeom>
        </p:spPr>
        <p:txBody>
          <a:bodyPr lIns="0" tIns="0" rIns="0" bIns="0" rtlCol="0" anchor="t">
            <a:spAutoFit/>
          </a:bodyPr>
          <a:lstStyle/>
          <a:p>
            <a:pPr algn="l">
              <a:lnSpc>
                <a:spcPts val="6240"/>
              </a:lnSpc>
            </a:pPr>
            <a:r>
              <a:rPr lang="en-US" sz="6000" b="1">
                <a:solidFill>
                  <a:srgbClr val="000000"/>
                </a:solidFill>
                <a:latin typeface="Times New Roman Bold"/>
                <a:ea typeface="Times New Roman Bold"/>
                <a:cs typeface="Times New Roman Bold"/>
                <a:sym typeface="Times New Roman Bold"/>
              </a:rPr>
              <a:t>Technical SEO Tools in Plugins</a:t>
            </a:r>
          </a:p>
        </p:txBody>
      </p:sp>
      <p:sp>
        <p:nvSpPr>
          <p:cNvPr id="9" name="TextBox 9"/>
          <p:cNvSpPr txBox="1"/>
          <p:nvPr/>
        </p:nvSpPr>
        <p:spPr>
          <a:xfrm>
            <a:off x="1672988" y="2412226"/>
            <a:ext cx="6725246" cy="6175375"/>
          </a:xfrm>
          <a:prstGeom prst="rect">
            <a:avLst/>
          </a:prstGeom>
        </p:spPr>
        <p:txBody>
          <a:bodyPr lIns="0" tIns="0" rIns="0" bIns="0" rtlCol="0" anchor="t">
            <a:spAutoFit/>
          </a:bodyPr>
          <a:lstStyle/>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Technical SEO makes sure that search engines will understand the website's structure and content (Singh et al., 2024).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Plugins will generate the XML sitemap, specifying what search engines have to crawl, managing the robots.txt file, and setting canonical URLs to avoid duplicates (Clark &amp; Clark, 2023).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They let to decide how the site will show up in the search results. </a:t>
            </a:r>
          </a:p>
          <a:p>
            <a:pPr marL="539753" lvl="1" indent="-269876" algn="l">
              <a:lnSpc>
                <a:spcPts val="3500"/>
              </a:lnSpc>
              <a:buFont typeface="Arial"/>
              <a:buChar char="•"/>
            </a:pPr>
            <a:r>
              <a:rPr lang="en-US" sz="2500">
                <a:solidFill>
                  <a:srgbClr val="000000"/>
                </a:solidFill>
                <a:latin typeface="Times New Roman"/>
                <a:ea typeface="Times New Roman"/>
                <a:cs typeface="Times New Roman"/>
                <a:sym typeface="Times New Roman"/>
              </a:rPr>
              <a:t>Non-technical users can use these plugins because the tools make these complex SEO settings easy to set, which improves site visibility.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2380</Words>
  <Application>Microsoft Office PowerPoint</Application>
  <PresentationFormat>Custom</PresentationFormat>
  <Paragraphs>160</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Times New Roman</vt:lpstr>
      <vt:lpstr>Arial</vt:lpstr>
      <vt:lpstr>Times New Roman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MZ20966_PPT</dc:title>
  <cp:lastModifiedBy>Preethaa Dutta</cp:lastModifiedBy>
  <cp:revision>2</cp:revision>
  <dcterms:created xsi:type="dcterms:W3CDTF">2006-08-16T00:00:00Z</dcterms:created>
  <dcterms:modified xsi:type="dcterms:W3CDTF">2025-05-28T12:59:53Z</dcterms:modified>
  <dc:identifier>DAGounF9gK0</dc:identifier>
</cp:coreProperties>
</file>